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81" r:id="rId9"/>
    <p:sldId id="263" r:id="rId10"/>
    <p:sldId id="264" r:id="rId11"/>
    <p:sldId id="367" r:id="rId12"/>
    <p:sldId id="307" r:id="rId13"/>
    <p:sldId id="266" r:id="rId14"/>
    <p:sldId id="267" r:id="rId15"/>
    <p:sldId id="265" r:id="rId16"/>
    <p:sldId id="269" r:id="rId17"/>
    <p:sldId id="271" r:id="rId18"/>
    <p:sldId id="273" r:id="rId19"/>
    <p:sldId id="268" r:id="rId20"/>
    <p:sldId id="276" r:id="rId21"/>
    <p:sldId id="275" r:id="rId22"/>
    <p:sldId id="277" r:id="rId23"/>
    <p:sldId id="278" r:id="rId24"/>
    <p:sldId id="280" r:id="rId25"/>
    <p:sldId id="297" r:id="rId26"/>
    <p:sldId id="279" r:id="rId27"/>
    <p:sldId id="282" r:id="rId28"/>
    <p:sldId id="283" r:id="rId29"/>
    <p:sldId id="301" r:id="rId30"/>
    <p:sldId id="284" r:id="rId31"/>
    <p:sldId id="294" r:id="rId32"/>
    <p:sldId id="295" r:id="rId33"/>
    <p:sldId id="296" r:id="rId34"/>
    <p:sldId id="299" r:id="rId35"/>
    <p:sldId id="300" r:id="rId36"/>
    <p:sldId id="298" r:id="rId37"/>
    <p:sldId id="315" r:id="rId38"/>
    <p:sldId id="335" r:id="rId39"/>
    <p:sldId id="314" r:id="rId40"/>
    <p:sldId id="302" r:id="rId41"/>
    <p:sldId id="316" r:id="rId42"/>
    <p:sldId id="327" r:id="rId43"/>
    <p:sldId id="328" r:id="rId44"/>
    <p:sldId id="348" r:id="rId45"/>
    <p:sldId id="304" r:id="rId46"/>
    <p:sldId id="331" r:id="rId47"/>
    <p:sldId id="334" r:id="rId48"/>
    <p:sldId id="333" r:id="rId49"/>
    <p:sldId id="371" r:id="rId50"/>
    <p:sldId id="329" r:id="rId51"/>
    <p:sldId id="330" r:id="rId52"/>
    <p:sldId id="303" r:id="rId53"/>
    <p:sldId id="332" r:id="rId54"/>
    <p:sldId id="317" r:id="rId55"/>
    <p:sldId id="318" r:id="rId56"/>
    <p:sldId id="319" r:id="rId57"/>
    <p:sldId id="336" r:id="rId58"/>
    <p:sldId id="337" r:id="rId59"/>
    <p:sldId id="407" r:id="rId60"/>
    <p:sldId id="406" r:id="rId61"/>
    <p:sldId id="346" r:id="rId62"/>
    <p:sldId id="405" r:id="rId63"/>
    <p:sldId id="358" r:id="rId64"/>
    <p:sldId id="343" r:id="rId65"/>
    <p:sldId id="357" r:id="rId66"/>
    <p:sldId id="359" r:id="rId67"/>
    <p:sldId id="360" r:id="rId68"/>
    <p:sldId id="311" r:id="rId69"/>
    <p:sldId id="325" r:id="rId70"/>
    <p:sldId id="305" r:id="rId71"/>
    <p:sldId id="339" r:id="rId72"/>
    <p:sldId id="340" r:id="rId73"/>
    <p:sldId id="308" r:id="rId74"/>
    <p:sldId id="338" r:id="rId75"/>
    <p:sldId id="344" r:id="rId76"/>
    <p:sldId id="309" r:id="rId77"/>
    <p:sldId id="341" r:id="rId78"/>
    <p:sldId id="347" r:id="rId79"/>
    <p:sldId id="312" r:id="rId80"/>
    <p:sldId id="345" r:id="rId81"/>
    <p:sldId id="310" r:id="rId82"/>
    <p:sldId id="408" r:id="rId83"/>
    <p:sldId id="342" r:id="rId84"/>
    <p:sldId id="349" r:id="rId85"/>
    <p:sldId id="350" r:id="rId86"/>
    <p:sldId id="351" r:id="rId87"/>
    <p:sldId id="352" r:id="rId88"/>
    <p:sldId id="376" r:id="rId89"/>
    <p:sldId id="353" r:id="rId90"/>
    <p:sldId id="355" r:id="rId91"/>
    <p:sldId id="354" r:id="rId92"/>
    <p:sldId id="403" r:id="rId93"/>
    <p:sldId id="404" r:id="rId94"/>
    <p:sldId id="363" r:id="rId95"/>
    <p:sldId id="409" r:id="rId96"/>
    <p:sldId id="362" r:id="rId97"/>
    <p:sldId id="366" r:id="rId98"/>
    <p:sldId id="361" r:id="rId99"/>
    <p:sldId id="323" r:id="rId100"/>
    <p:sldId id="369" r:id="rId101"/>
    <p:sldId id="370" r:id="rId102"/>
    <p:sldId id="368" r:id="rId103"/>
    <p:sldId id="401" r:id="rId104"/>
    <p:sldId id="313" r:id="rId105"/>
    <p:sldId id="322" r:id="rId106"/>
    <p:sldId id="374" r:id="rId107"/>
    <p:sldId id="375" r:id="rId108"/>
    <p:sldId id="377" r:id="rId109"/>
    <p:sldId id="402" r:id="rId110"/>
    <p:sldId id="324" r:id="rId111"/>
    <p:sldId id="380" r:id="rId112"/>
    <p:sldId id="381" r:id="rId113"/>
    <p:sldId id="372" r:id="rId114"/>
    <p:sldId id="382" r:id="rId115"/>
    <p:sldId id="385" r:id="rId116"/>
    <p:sldId id="411" r:id="rId117"/>
    <p:sldId id="379" r:id="rId118"/>
    <p:sldId id="387" r:id="rId119"/>
    <p:sldId id="386" r:id="rId120"/>
    <p:sldId id="389" r:id="rId121"/>
    <p:sldId id="412" r:id="rId122"/>
    <p:sldId id="390" r:id="rId123"/>
    <p:sldId id="396" r:id="rId124"/>
    <p:sldId id="391" r:id="rId125"/>
    <p:sldId id="397" r:id="rId126"/>
    <p:sldId id="400" r:id="rId127"/>
    <p:sldId id="388" r:id="rId128"/>
    <p:sldId id="410" r:id="rId129"/>
    <p:sldId id="321" r:id="rId130"/>
    <p:sldId id="395" r:id="rId131"/>
    <p:sldId id="320" r:id="rId132"/>
    <p:sldId id="413" r:id="rId133"/>
    <p:sldId id="414" r:id="rId134"/>
    <p:sldId id="274" r:id="rId135"/>
    <p:sldId id="285" r:id="rId136"/>
    <p:sldId id="286" r:id="rId137"/>
    <p:sldId id="287" r:id="rId138"/>
    <p:sldId id="288" r:id="rId139"/>
    <p:sldId id="289" r:id="rId140"/>
    <p:sldId id="291" r:id="rId141"/>
    <p:sldId id="292" r:id="rId142"/>
    <p:sldId id="290" r:id="rId143"/>
    <p:sldId id="293" r:id="rId144"/>
    <p:sldId id="306" r:id="rId145"/>
    <p:sldId id="326" r:id="rId146"/>
    <p:sldId id="393" r:id="rId147"/>
    <p:sldId id="392" r:id="rId148"/>
    <p:sldId id="399" r:id="rId149"/>
  </p:sldIdLst>
  <p:sldSz cx="12192000" cy="6858000"/>
  <p:notesSz cx="9928225" cy="143033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>
      <p:cViewPr>
        <p:scale>
          <a:sx n="300" d="100"/>
          <a:sy n="300" d="100"/>
        </p:scale>
        <p:origin x="-5046" y="-3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image" Target="../media/image256.png"/><Relationship Id="rId4" Type="http://schemas.openxmlformats.org/officeDocument/2006/relationships/image" Target="../media/image25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0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5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27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1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4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3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6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2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6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11F92-6125-4479-993C-C133229FCE6D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D570-D7B2-491E-BB15-F668809E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1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4.png"/><Relationship Id="rId7" Type="http://schemas.openxmlformats.org/officeDocument/2006/relationships/image" Target="../media/image1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6.jpeg"/><Relationship Id="rId4" Type="http://schemas.openxmlformats.org/officeDocument/2006/relationships/image" Target="../media/image115.png"/><Relationship Id="rId9" Type="http://schemas.openxmlformats.org/officeDocument/2006/relationships/image" Target="../media/image1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1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60.png"/><Relationship Id="rId4" Type="http://schemas.openxmlformats.org/officeDocument/2006/relationships/image" Target="../media/image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29.png"/><Relationship Id="rId7" Type="http://schemas.openxmlformats.org/officeDocument/2006/relationships/image" Target="../media/image11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image" Target="../media/image21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218.png"/><Relationship Id="rId4" Type="http://schemas.openxmlformats.org/officeDocument/2006/relationships/image" Target="../media/image1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244.png"/><Relationship Id="rId4" Type="http://schemas.openxmlformats.org/officeDocument/2006/relationships/image" Target="../media/image21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2.jpe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6.png"/><Relationship Id="rId4" Type="http://schemas.openxmlformats.org/officeDocument/2006/relationships/image" Target="../media/image2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16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hivac.tistory.com/94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hivac.tistory.com/94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package" Target="../embeddings/Microsoft_Excel_____1.xlsx"/><Relationship Id="rId7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emf"/><Relationship Id="rId9" Type="http://schemas.openxmlformats.org/officeDocument/2006/relationships/image" Target="../media/image264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89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4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60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jpe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89.png"/><Relationship Id="rId4" Type="http://schemas.openxmlformats.org/officeDocument/2006/relationships/image" Target="../media/image1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65.png"/><Relationship Id="rId7" Type="http://schemas.openxmlformats.org/officeDocument/2006/relationships/image" Target="../media/image19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97.png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SSR </a:t>
            </a:r>
            <a:r>
              <a:rPr lang="en-US" altLang="ko-KR" dirty="0" err="1" smtClean="0"/>
              <a:t>InLine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2025.06.26</a:t>
            </a:r>
            <a:endParaRPr lang="en-US" altLang="ko-KR" dirty="0"/>
          </a:p>
          <a:p>
            <a:r>
              <a:rPr lang="ko-KR" altLang="en-US" dirty="0" smtClean="0"/>
              <a:t>신  용  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하네스작업을</a:t>
            </a:r>
            <a:r>
              <a:rPr lang="ko-KR" altLang="en-US" dirty="0" smtClean="0"/>
              <a:t> 위한 문서제작용</a:t>
            </a:r>
            <a:endParaRPr lang="en-US" altLang="ko-KR" dirty="0" smtClean="0"/>
          </a:p>
          <a:p>
            <a:r>
              <a:rPr lang="ko-KR" altLang="en-US" b="1" dirty="0" smtClean="0"/>
              <a:t>실무자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제작 </a:t>
            </a:r>
            <a:r>
              <a:rPr lang="ko-KR" altLang="en-US" sz="2600" b="1" dirty="0" smtClean="0"/>
              <a:t>최도준</a:t>
            </a:r>
            <a:r>
              <a:rPr lang="ko-KR" altLang="en-US" dirty="0" smtClean="0"/>
              <a:t>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연구소 </a:t>
            </a:r>
            <a:r>
              <a:rPr lang="ko-KR" altLang="en-US" b="1" dirty="0" err="1" smtClean="0"/>
              <a:t>백가람</a:t>
            </a:r>
            <a:r>
              <a:rPr lang="ko-KR" altLang="en-US" dirty="0" err="1" smtClean="0"/>
              <a:t>책임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60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AWG</a:t>
            </a:r>
            <a:r>
              <a:rPr lang="en-US" altLang="ko-KR" dirty="0"/>
              <a:t>(American Wire Gauge)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전선 굵기에 따른 허용전류 표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624432"/>
              </p:ext>
            </p:extLst>
          </p:nvPr>
        </p:nvGraphicFramePr>
        <p:xfrm>
          <a:off x="1177046" y="2305454"/>
          <a:ext cx="4805367" cy="4443615"/>
        </p:xfrm>
        <a:graphic>
          <a:graphicData uri="http://schemas.openxmlformats.org/drawingml/2006/table">
            <a:tbl>
              <a:tblPr/>
              <a:tblGrid>
                <a:gridCol w="780317"/>
                <a:gridCol w="747969"/>
                <a:gridCol w="713696"/>
                <a:gridCol w="946455"/>
                <a:gridCol w="759669"/>
                <a:gridCol w="857261"/>
              </a:tblGrid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b="1" spc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AWG</a:t>
                      </a:r>
                      <a:r>
                        <a:rPr lang="ko-KR" altLang="en-US" sz="500" b="1" dirty="0">
                          <a:solidFill>
                            <a:srgbClr val="666666"/>
                          </a:solidFill>
                          <a:effectLst/>
                        </a:rPr>
                        <a:t>번호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>
                          <a:solidFill>
                            <a:srgbClr val="666666"/>
                          </a:solidFill>
                          <a:effectLst/>
                        </a:rPr>
                        <a:t>직경</a:t>
                      </a:r>
                      <a:r>
                        <a:rPr lang="en-US" altLang="ko-KR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Inch)</a:t>
                      </a:r>
                      <a:endParaRPr 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>
                          <a:solidFill>
                            <a:srgbClr val="666666"/>
                          </a:solidFill>
                          <a:effectLst/>
                        </a:rPr>
                        <a:t>직경</a:t>
                      </a:r>
                      <a:r>
                        <a:rPr lang="en-US" altLang="ko-KR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mm)</a:t>
                      </a:r>
                      <a:endParaRPr 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>
                          <a:solidFill>
                            <a:srgbClr val="666666"/>
                          </a:solidFill>
                          <a:effectLst/>
                        </a:rPr>
                        <a:t>단면적</a:t>
                      </a:r>
                      <a:r>
                        <a:rPr lang="en-US" altLang="ko-KR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mm²)</a:t>
                      </a:r>
                      <a:endParaRPr 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>
                          <a:solidFill>
                            <a:srgbClr val="666666"/>
                          </a:solidFill>
                          <a:effectLst/>
                        </a:rPr>
                        <a:t>저항</a:t>
                      </a:r>
                      <a:r>
                        <a:rPr lang="en-US" altLang="ko-KR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l-GR" sz="500" b="1" spc="0">
                          <a:solidFill>
                            <a:srgbClr val="666666"/>
                          </a:solidFill>
                          <a:effectLst/>
                        </a:rPr>
                        <a:t>Ω</a:t>
                      </a:r>
                      <a:r>
                        <a:rPr lang="el-GR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m)</a:t>
                      </a:r>
                      <a:endParaRPr 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>
                          <a:solidFill>
                            <a:srgbClr val="666666"/>
                          </a:solidFill>
                          <a:effectLst/>
                        </a:rPr>
                        <a:t>허용전류</a:t>
                      </a:r>
                      <a:r>
                        <a:rPr lang="en-US" altLang="ko-KR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500" b="1" spc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  <a:endParaRPr 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4/0=0000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11.7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107(100)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0.000161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280~298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3/0=000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10.4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0.000203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240~257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2/0=00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0.365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9.26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67.4(60.0)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0.000256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1/0=0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0.325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8.25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53.5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0.000323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175~190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0.289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7.35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42.4(38.0)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0.000407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0.258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6.54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33.6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0.000513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130~139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0.229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5.83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26.7(22.0)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0.000647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0.204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5.19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21.1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0.000815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98~107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0.182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4.62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16.8(14.0)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0.00103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0.162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4.11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13.3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0.0013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72~81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0.144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3.66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10.5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0.00163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0.128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3.26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8.36(8.0)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0.00206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55~62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0.114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2.91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6.63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0.0026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0.102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2.59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5.26(5.5)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0.00328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40~48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0.0907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4.17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0.00413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38</a:t>
                      </a:r>
                      <a:r>
                        <a:rPr lang="ko-KR" altLang="en-US" sz="500" spc="0">
                          <a:solidFill>
                            <a:srgbClr val="666666"/>
                          </a:solidFill>
                          <a:effectLst/>
                        </a:rPr>
                        <a:t>　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0.0808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2.05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3.31(3.5)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0.00521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28~35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0.072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1.83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2.62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0.00657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spc="0">
                          <a:solidFill>
                            <a:srgbClr val="666666"/>
                          </a:solidFill>
                          <a:effectLst/>
                        </a:rPr>
                        <a:t>　</a:t>
                      </a: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0.0641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1.63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2.08(2.0)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0.00829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18~27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0.0571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1.45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1.65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0.0104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spc="0">
                          <a:solidFill>
                            <a:srgbClr val="666666"/>
                          </a:solidFill>
                          <a:effectLst/>
                        </a:rPr>
                        <a:t>　</a:t>
                      </a: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0.0508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1.29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1.31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0.0132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12~19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0.0453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1.15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1.04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0.0166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spc="0">
                          <a:solidFill>
                            <a:srgbClr val="666666"/>
                          </a:solidFill>
                          <a:effectLst/>
                        </a:rPr>
                        <a:t>　</a:t>
                      </a: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0.0403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1.02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0.823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0.021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7~16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0.0359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0.912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0.653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0.0264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5.5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0.032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0.812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0.518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0.0333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4.5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0.0285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0.723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3.8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0.0253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0.644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0.326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0.053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3.0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0.0226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0.573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0.258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0.0668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2.2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0.0201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0.511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0.205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0.0842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0.588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0.0179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0.455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0.162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0.106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0.477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0.0159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0.405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0.129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0.134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0.378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0.0142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0.361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0.102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0.169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0.288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0.0126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0.321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0.081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0.213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0.250</a:t>
                      </a:r>
                      <a:r>
                        <a:rPr lang="ko-KR" altLang="en-US" sz="500" b="1" spc="0">
                          <a:solidFill>
                            <a:srgbClr val="666666"/>
                          </a:solidFill>
                          <a:effectLst/>
                        </a:rPr>
                        <a:t>　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0.0113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0.286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0.0642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0.268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0.212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0.255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0.0509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0.339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0.147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0.00893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0.227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0.0404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0.427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0.120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0.00795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0.202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0.032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0.538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0.093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0.00708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0.0254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0.679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0.075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0.00631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0.0201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0.856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0.060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0.00562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0.143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1.08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0.127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0.0127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1.36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0.040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0.00445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0.113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1.72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38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0.00397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0.101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0.00797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2.16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0.024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0.00353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0.0897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0.00632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2.73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4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0.00314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0.0799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0.00501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3.44</a:t>
                      </a:r>
                      <a:endParaRPr lang="ko-KR" altLang="en-US" sz="90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spc="0" dirty="0">
                          <a:solidFill>
                            <a:srgbClr val="666666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0.015</a:t>
                      </a:r>
                      <a:endParaRPr lang="ko-KR" altLang="en-US" sz="900" dirty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33276" marR="33276" marT="9200" marB="9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5454"/>
            <a:ext cx="578248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916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PLC#2)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313367" y="4203860"/>
            <a:ext cx="1066082" cy="1164438"/>
            <a:chOff x="10444770" y="3264764"/>
            <a:chExt cx="1284845" cy="152971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326920" y="5805456"/>
            <a:ext cx="917239" cy="987580"/>
            <a:chOff x="8110033" y="5554523"/>
            <a:chExt cx="917239" cy="9875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4625" y="5554523"/>
              <a:ext cx="707750" cy="69039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10033" y="6265104"/>
              <a:ext cx="9172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Pin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347763" y="4115032"/>
            <a:ext cx="2929306" cy="2345568"/>
            <a:chOff x="9130628" y="4216722"/>
            <a:chExt cx="2929306" cy="234556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0628" y="4216722"/>
              <a:ext cx="2929306" cy="23455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595281" y="6285291"/>
              <a:ext cx="13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KDU-MT-LUA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18992" y="2570786"/>
            <a:ext cx="1234602" cy="1432079"/>
            <a:chOff x="8449075" y="2619105"/>
            <a:chExt cx="1234602" cy="1432079"/>
          </a:xfrm>
        </p:grpSpPr>
        <p:pic>
          <p:nvPicPr>
            <p:cNvPr id="2050" name="Picture 2" descr="https://www.eleparts.co.kr/data/EPX/37R/J8/00401701501000000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075" y="2619105"/>
              <a:ext cx="1234601" cy="123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8626977" y="3589519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Molex 14pin</a:t>
              </a:r>
            </a:p>
            <a:p>
              <a:r>
                <a:rPr lang="en-US" altLang="ko-KR" sz="1200" dirty="0" smtClean="0"/>
                <a:t>Connector</a:t>
              </a:r>
              <a:endParaRPr lang="ko-KR" altLang="en-US" sz="1200" dirty="0"/>
            </a:p>
          </p:txBody>
        </p:sp>
      </p:grp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042987"/>
              </p:ext>
            </p:extLst>
          </p:nvPr>
        </p:nvGraphicFramePr>
        <p:xfrm>
          <a:off x="838200" y="1567771"/>
          <a:ext cx="3955190" cy="504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579"/>
                <a:gridCol w="644132"/>
                <a:gridCol w="252919"/>
                <a:gridCol w="1247492"/>
                <a:gridCol w="484034"/>
                <a:gridCol w="484034"/>
              </a:tblGrid>
              <a:tr h="163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CABLE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길이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CONETOR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COLOR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LABEL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OPERATOR S/W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24AWG x 20C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MOLEX 14P x 2EA</a:t>
                      </a:r>
                      <a:br>
                        <a:rPr lang="en-US" altLang="ko-KR" sz="700" u="none" strike="noStrike">
                          <a:effectLst/>
                        </a:rPr>
                      </a:b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한쪽 오픈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갈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등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황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7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OPERATOR S/W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POWER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20AWG x 2C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P24USW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250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N24USW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EMO S/W#2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24AWG x 6C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터미널 </a:t>
                      </a:r>
                      <a:r>
                        <a:rPr lang="en-US" altLang="ko-KR" sz="700" u="none" strike="noStrike">
                          <a:effectLst/>
                        </a:rPr>
                        <a:t>1.5 x 4RING</a:t>
                      </a:r>
                      <a:br>
                        <a:rPr lang="en-US" altLang="ko-KR" sz="700" u="none" strike="noStrike">
                          <a:effectLst/>
                        </a:rPr>
                      </a:b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한쪽 오픈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EMS3-1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EMS3-2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7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N24UL2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SERVICE CONSENT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0.75 X 3C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터미널 </a:t>
                      </a:r>
                      <a:r>
                        <a:rPr lang="en-US" altLang="ko-KR" sz="700" u="none" strike="noStrike">
                          <a:effectLst/>
                        </a:rPr>
                        <a:t>1.5 x PIN</a:t>
                      </a:r>
                      <a:br>
                        <a:rPr lang="en-US" altLang="ko-KR" sz="700" u="none" strike="noStrike">
                          <a:effectLst/>
                        </a:rPr>
                      </a:b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한쪽 오픈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S220US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2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T220US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  <a:tr h="157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98" marR="5098" marT="5098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45539" y="3620721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019328" y="5585838"/>
            <a:ext cx="1238714" cy="1088314"/>
            <a:chOff x="5019328" y="5585838"/>
            <a:chExt cx="1238714" cy="10883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5019328" y="5585838"/>
              <a:ext cx="1238714" cy="1088314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5409343" y="6351420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3 Core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030567" y="4384795"/>
            <a:ext cx="1282800" cy="1041521"/>
            <a:chOff x="5030567" y="4384795"/>
            <a:chExt cx="1282800" cy="10415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0567" y="4384795"/>
              <a:ext cx="1282800" cy="1041521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106131" y="4987603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970602" y="2891731"/>
            <a:ext cx="1210250" cy="1032952"/>
            <a:chOff x="4970602" y="2891731"/>
            <a:chExt cx="1210250" cy="103295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602" y="2891731"/>
              <a:ext cx="1210250" cy="10329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5086930" y="3506864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 Core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018277" y="1734306"/>
            <a:ext cx="1295090" cy="1157425"/>
            <a:chOff x="5018277" y="1734306"/>
            <a:chExt cx="1295090" cy="115742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2017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67319" cy="37629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287029" y="1690688"/>
            <a:ext cx="7393941" cy="4988862"/>
            <a:chOff x="4137282" y="1690688"/>
            <a:chExt cx="7393941" cy="4988862"/>
          </a:xfrm>
        </p:grpSpPr>
        <p:grpSp>
          <p:nvGrpSpPr>
            <p:cNvPr id="10" name="그룹 9"/>
            <p:cNvGrpSpPr/>
            <p:nvPr/>
          </p:nvGrpSpPr>
          <p:grpSpPr>
            <a:xfrm>
              <a:off x="4137282" y="1690688"/>
              <a:ext cx="7393941" cy="4833812"/>
              <a:chOff x="4451180" y="1690688"/>
              <a:chExt cx="7393941" cy="4833812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4451180" y="1690688"/>
                <a:ext cx="2333951" cy="2769967"/>
                <a:chOff x="4396589" y="1690688"/>
                <a:chExt cx="2333951" cy="2769967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6589" y="2060020"/>
                  <a:ext cx="2333951" cy="2400635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4396589" y="1690688"/>
                  <a:ext cx="23339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emo-a22e-m-01</a:t>
                  </a:r>
                  <a:endParaRPr lang="ko-KR" altLang="en-US" dirty="0"/>
                </a:p>
              </p:txBody>
            </p:sp>
          </p:grp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5016" y="1690688"/>
                <a:ext cx="4940105" cy="4833812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7282" y="4299957"/>
              <a:ext cx="2004211" cy="237959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76618" y="5453588"/>
            <a:ext cx="279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dirty="0"/>
              <a:t>LOADER FRAME</a:t>
            </a:r>
            <a:br>
              <a:rPr lang="en-US" altLang="ko-KR" dirty="0"/>
            </a:br>
            <a:r>
              <a:rPr lang="en-US" altLang="ko-KR" dirty="0"/>
              <a:t>SERVICE PORT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374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896" y="1690688"/>
            <a:ext cx="5989768" cy="4351338"/>
          </a:xfrm>
          <a:prstGeom prst="rect">
            <a:avLst/>
          </a:prstGeom>
        </p:spPr>
      </p:pic>
      <p:pic>
        <p:nvPicPr>
          <p:cNvPr id="1026" name="Picture 2" descr="K120339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875817" cy="18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88955" y="3466767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J2-2710QY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91731"/>
            <a:ext cx="2685941" cy="11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2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PLC#2)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125" y="1739901"/>
            <a:ext cx="2599706" cy="18796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05238"/>
              </p:ext>
            </p:extLst>
          </p:nvPr>
        </p:nvGraphicFramePr>
        <p:xfrm>
          <a:off x="1225550" y="1739901"/>
          <a:ext cx="5137150" cy="2927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4775"/>
                <a:gridCol w="1085850"/>
                <a:gridCol w="552450"/>
                <a:gridCol w="819150"/>
                <a:gridCol w="561975"/>
                <a:gridCol w="742950"/>
              </a:tblGrid>
              <a:tr h="2494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길이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ECS PC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POWER S/W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4C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5</a:t>
                      </a:r>
                      <a:endParaRPr lang="en-US" altLang="ko-KR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SSR-1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POWER S/W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4C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10</a:t>
                      </a:r>
                      <a:endParaRPr lang="en-US" altLang="ko-KR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SSR-2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POWER S/W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4C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15</a:t>
                      </a:r>
                      <a:endParaRPr lang="en-US" altLang="ko-KR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5" y="3481574"/>
            <a:ext cx="2599178" cy="10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66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(Transfer: Table Frame)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6" name="직선 연결선 5"/>
          <p:cNvCxnSpPr>
            <a:endCxn id="11" idx="5"/>
          </p:cNvCxnSpPr>
          <p:nvPr/>
        </p:nvCxnSpPr>
        <p:spPr>
          <a:xfrm>
            <a:off x="5191609" y="5683627"/>
            <a:ext cx="270536" cy="8011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5404546" y="216762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29840" y="216762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55792" y="570054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8941" y="570054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262664" y="5574853"/>
            <a:ext cx="499918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262664" y="2242447"/>
            <a:ext cx="0" cy="333959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231370" y="2196813"/>
            <a:ext cx="185568" cy="548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9" idx="6"/>
          </p:cNvCxnSpPr>
          <p:nvPr/>
        </p:nvCxnSpPr>
        <p:spPr>
          <a:xfrm flipH="1">
            <a:off x="5789494" y="2204653"/>
            <a:ext cx="214394" cy="7965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265363" y="2280589"/>
            <a:ext cx="590429" cy="1199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906528" y="5683627"/>
            <a:ext cx="248622" cy="5701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212186" y="5683627"/>
            <a:ext cx="550396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68" y="3912242"/>
            <a:ext cx="3681923" cy="2697284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64177" y="5663575"/>
            <a:ext cx="812279" cy="39675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969208" y="5763744"/>
            <a:ext cx="287234" cy="30631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05562" y="5234365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1249798" y="5114381"/>
            <a:ext cx="1340843" cy="66020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2538181" y="5119608"/>
            <a:ext cx="45636" cy="46243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 flipV="1">
            <a:off x="2362193" y="5327493"/>
            <a:ext cx="102081" cy="32859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87480" y="535963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76927" y="5554789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66864" y="5670681"/>
            <a:ext cx="581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=120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5687" y="5784947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82596" y="5906319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 flipV="1">
            <a:off x="5779292" y="5562290"/>
            <a:ext cx="22407" cy="9379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62958" y="5749406"/>
            <a:ext cx="770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=1.5M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73650" y="541735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00216" y="5321411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69" y="1462137"/>
            <a:ext cx="4820742" cy="210870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570674" y="223194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 flipV="1">
            <a:off x="8859070" y="2167629"/>
            <a:ext cx="130582" cy="14598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670928" y="2302190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8924361" y="2167629"/>
            <a:ext cx="1892796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V="1">
            <a:off x="9570674" y="2146598"/>
            <a:ext cx="130582" cy="14598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476616" y="151896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24078" y="2336388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738899" y="2017747"/>
            <a:ext cx="647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450+90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924218" y="2154391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93805" y="3652545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088527" y="1859173"/>
            <a:ext cx="770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=5.9M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924346" y="1830093"/>
            <a:ext cx="770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=6.2M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V="1">
            <a:off x="10796760" y="2175907"/>
            <a:ext cx="0" cy="139493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0794963" y="2769522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10801583" y="1597896"/>
            <a:ext cx="0" cy="546953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9730859" y="1902430"/>
            <a:ext cx="0" cy="292549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9739219" y="2012360"/>
            <a:ext cx="1055744" cy="582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983805" y="1628954"/>
            <a:ext cx="0" cy="546953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0028000" y="1764299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450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 flipV="1">
            <a:off x="8989652" y="1761310"/>
            <a:ext cx="1779887" cy="1258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53558" y="580299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00430" y="226143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652402" y="597612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Y5118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13890" y="510460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100430" y="238849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Y511C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823492" y="226143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823492" y="238849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Y511D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091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Table Frame)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581468"/>
              </p:ext>
            </p:extLst>
          </p:nvPr>
        </p:nvGraphicFramePr>
        <p:xfrm>
          <a:off x="838200" y="1690688"/>
          <a:ext cx="3581400" cy="4433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300"/>
                <a:gridCol w="693420"/>
                <a:gridCol w="259080"/>
                <a:gridCol w="845820"/>
                <a:gridCol w="457200"/>
                <a:gridCol w="449580"/>
              </a:tblGrid>
              <a:tr h="136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NAME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CABLE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길이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CONETOR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COLOR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LABEL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TABLE TRANSFER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 BOX DOOR#1</a:t>
                      </a:r>
                      <a:br>
                        <a:rPr lang="en-US" sz="700" u="none" strike="noStrike">
                          <a:effectLst/>
                        </a:rPr>
                      </a:b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20AWG x 2C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터미널 </a:t>
                      </a:r>
                      <a:r>
                        <a:rPr lang="en-US" altLang="ko-KR" sz="700" u="none" strike="noStrike">
                          <a:effectLst/>
                        </a:rPr>
                        <a:t>1.5 x 4RING</a:t>
                      </a:r>
                      <a:br>
                        <a:rPr lang="en-US" altLang="ko-KR" sz="700" u="none" strike="noStrike">
                          <a:effectLst/>
                        </a:rPr>
                      </a:b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한쪽 오픈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282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N24VL2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TABLE TRANSFER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DOOR#1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24AWG x 10C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ECON 4P x 2EA</a:t>
                      </a:r>
                      <a:br>
                        <a:rPr lang="en-US" altLang="ko-KR" sz="700" u="none" strike="noStrike">
                          <a:effectLst/>
                        </a:rPr>
                      </a:b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한쪽 오픈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SD01L1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SD01L2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SD02L1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SD02L2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Y5158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3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TABLE TRANSFER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DOOR#2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24AWG x 10C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ECON 4P x 2EA</a:t>
                      </a:r>
                      <a:br>
                        <a:rPr lang="en-US" altLang="ko-KR" sz="700" u="none" strike="noStrike" dirty="0">
                          <a:effectLst/>
                        </a:rPr>
                      </a:br>
                      <a:r>
                        <a:rPr lang="en-US" altLang="ko-KR" sz="700" u="none" strike="noStrike" dirty="0">
                          <a:effectLst/>
                        </a:rPr>
                        <a:t>/ </a:t>
                      </a:r>
                      <a:r>
                        <a:rPr lang="ko-KR" altLang="en-US" sz="700" u="none" strike="noStrike" dirty="0">
                          <a:effectLst/>
                        </a:rPr>
                        <a:t>한쪽 오픈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SD02L1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SD02L2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SD03L1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SD03L2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X411C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Y515C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3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TABLE TRANSFER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DOOR#3</a:t>
                      </a:r>
                      <a:br>
                        <a:rPr lang="en-US" sz="700" u="none" strike="noStrike">
                          <a:effectLst/>
                        </a:rPr>
                      </a:b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24AWG x 10C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ECON 4P x 2EA</a:t>
                      </a:r>
                      <a:br>
                        <a:rPr lang="en-US" altLang="ko-KR" sz="700" u="none" strike="noStrike">
                          <a:effectLst/>
                        </a:rPr>
                      </a:br>
                      <a:r>
                        <a:rPr lang="en-US" altLang="ko-KR" sz="700" u="none" strike="noStrike">
                          <a:effectLst/>
                        </a:rPr>
                        <a:t>/ </a:t>
                      </a:r>
                      <a:r>
                        <a:rPr lang="ko-KR" altLang="en-US" sz="700" u="none" strike="noStrike">
                          <a:effectLst/>
                        </a:rPr>
                        <a:t>한쪽 오픈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N24VS2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SD03L1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SD03L2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SD04L1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녹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SD04L2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X411E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Y515D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26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  <a:tr h="13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SPARE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61" marR="4861" marT="4861" marB="0" anchor="ctr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78" y="2721295"/>
            <a:ext cx="1817302" cy="2229781"/>
          </a:xfrm>
          <a:prstGeom prst="rect">
            <a:avLst/>
          </a:prstGeom>
        </p:spPr>
      </p:pic>
      <p:pic>
        <p:nvPicPr>
          <p:cNvPr id="7" name="내용 개체 틀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578" y="4947899"/>
            <a:ext cx="1817301" cy="111549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420271" y="1690688"/>
            <a:ext cx="740962" cy="915067"/>
            <a:chOff x="10444770" y="3264764"/>
            <a:chExt cx="1284845" cy="15297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758325" y="2985136"/>
            <a:ext cx="1046246" cy="809624"/>
            <a:chOff x="9379520" y="4970848"/>
            <a:chExt cx="1498686" cy="94125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758325" y="4093023"/>
            <a:ext cx="1046246" cy="809624"/>
            <a:chOff x="9379520" y="4970848"/>
            <a:chExt cx="1498686" cy="94125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58325" y="5129343"/>
            <a:ext cx="1046246" cy="809624"/>
            <a:chOff x="9379520" y="4970848"/>
            <a:chExt cx="1498686" cy="94125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12768" y="2264331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87791" y="3425428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26364" y="4457276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53587" y="5550754"/>
            <a:ext cx="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593024" y="5129343"/>
            <a:ext cx="1034122" cy="728506"/>
            <a:chOff x="4593024" y="5129343"/>
            <a:chExt cx="1034122" cy="72850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2040" y="5129343"/>
              <a:ext cx="985106" cy="728506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4593024" y="5619051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14088" y="3978141"/>
            <a:ext cx="1034122" cy="728506"/>
            <a:chOff x="4593024" y="5129343"/>
            <a:chExt cx="1034122" cy="72850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2040" y="5129343"/>
              <a:ext cx="985106" cy="72850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4593024" y="5619051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13231" y="2938891"/>
            <a:ext cx="1034122" cy="728506"/>
            <a:chOff x="4593024" y="5129343"/>
            <a:chExt cx="1034122" cy="72850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2040" y="5129343"/>
              <a:ext cx="985106" cy="728506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4593024" y="5619051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545895" y="1690688"/>
            <a:ext cx="874376" cy="665696"/>
            <a:chOff x="4545895" y="1690688"/>
            <a:chExt cx="874376" cy="6656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313" y="1690688"/>
              <a:ext cx="779958" cy="66569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4545895" y="2072674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51566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GS-71N5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88839"/>
            <a:ext cx="3022270" cy="2424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2951"/>
            <a:ext cx="3029631" cy="2137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688839"/>
            <a:ext cx="3036215" cy="50270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176" y="1688839"/>
            <a:ext cx="3153939" cy="5027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5125"/>
            <a:ext cx="4152830" cy="13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446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(Down Table Vacuum)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6797607" y="2794603"/>
            <a:ext cx="0" cy="53305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6760583" y="329063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6276234" y="2794603"/>
            <a:ext cx="521373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05113" y="2347563"/>
            <a:ext cx="0" cy="18227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6205113" y="2529840"/>
            <a:ext cx="71122" cy="26476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5232400" y="2347563"/>
            <a:ext cx="972713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235043" y="2347563"/>
            <a:ext cx="17674" cy="317947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204564" y="5517483"/>
            <a:ext cx="521373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5743611" y="5497163"/>
            <a:ext cx="35561" cy="13238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73650" y="541735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00216" y="5321411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93805" y="3652545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64809" y="2067312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86865" y="2334133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13191" y="2556050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739" y="1374522"/>
            <a:ext cx="3609933" cy="33732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8728701" y="2030288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 flipV="1">
            <a:off x="8756132" y="2093865"/>
            <a:ext cx="46617" cy="9655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8802750" y="2067312"/>
            <a:ext cx="1367410" cy="1231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10170160" y="2048769"/>
            <a:ext cx="402093" cy="32598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11141922" y="2374757"/>
            <a:ext cx="0" cy="3247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0572254" y="2347563"/>
            <a:ext cx="569668" cy="2719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10230938" y="2679161"/>
            <a:ext cx="886838" cy="94650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 flipV="1">
            <a:off x="10230938" y="3652545"/>
            <a:ext cx="121492" cy="23964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10337810" y="3532722"/>
            <a:ext cx="336547" cy="36097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423368" y="3683351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300</a:t>
            </a:r>
          </a:p>
        </p:txBody>
      </p:sp>
      <p:cxnSp>
        <p:nvCxnSpPr>
          <p:cNvPr id="61" name="직선 연결선 60"/>
          <p:cNvCxnSpPr/>
          <p:nvPr/>
        </p:nvCxnSpPr>
        <p:spPr>
          <a:xfrm flipH="1" flipV="1">
            <a:off x="10689787" y="3532722"/>
            <a:ext cx="213994" cy="4647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400657" y="2035969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233884" y="2085854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540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034254" y="2188567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32329" y="3044413"/>
            <a:ext cx="831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540+200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94464" y="2592833"/>
            <a:ext cx="220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80+300+120+600+150+230+250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668444" y="2342784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123097" y="2404935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746513" y="3065892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885514" y="3724451"/>
            <a:ext cx="46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746513" y="3378771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972703" y="5621018"/>
            <a:ext cx="67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=11M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638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677537" y="2533641"/>
            <a:ext cx="865839" cy="725644"/>
            <a:chOff x="9379520" y="4970848"/>
            <a:chExt cx="1498686" cy="94125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701293" y="4225623"/>
            <a:ext cx="865839" cy="725644"/>
            <a:chOff x="9379520" y="4970848"/>
            <a:chExt cx="1498686" cy="94125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4617" y="1690688"/>
            <a:ext cx="4589183" cy="26882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</a:t>
            </a:r>
            <a:r>
              <a:rPr lang="en-US" altLang="ko-KR" dirty="0" smtClean="0"/>
              <a:t>Transfer: Table </a:t>
            </a:r>
            <a:r>
              <a:rPr lang="en-US" altLang="ko-KR" dirty="0"/>
              <a:t>Vacuum)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88670" y="212907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X410E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8649" y="212907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X410F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1761" y="261683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3841" y="286305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5152" y="336661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59411" y="335851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90122" y="322743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90392" y="256835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X410C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91266" y="277931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X410D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46447" y="365904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Y510B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46446" y="352075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Y510A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56606" y="380750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Y510C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145972"/>
              </p:ext>
            </p:extLst>
          </p:nvPr>
        </p:nvGraphicFramePr>
        <p:xfrm>
          <a:off x="833941" y="1690688"/>
          <a:ext cx="3708489" cy="4892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651"/>
                <a:gridCol w="710753"/>
                <a:gridCol w="309444"/>
                <a:gridCol w="599547"/>
                <a:gridCol w="599547"/>
                <a:gridCol w="599547"/>
              </a:tblGrid>
              <a:tr h="115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NAME</a:t>
                      </a:r>
                      <a:endParaRPr 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CABLE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길이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M)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CONETOR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COLOR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LABEL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VACCUM TABLE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CYLINDER, DETECTOR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(LOCAL)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24AWG x 16C(</a:t>
                      </a:r>
                      <a:r>
                        <a:rPr lang="ko-KR" altLang="en-US" sz="400" u="none" strike="noStrike">
                          <a:effectLst/>
                        </a:rPr>
                        <a:t>무빙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1.5 x 4Ring,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E-CON 4P x 1EA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/ </a:t>
                      </a:r>
                      <a:r>
                        <a:rPr lang="ko-KR" altLang="en-US" sz="400" u="none" strike="noStrike">
                          <a:effectLst/>
                        </a:rPr>
                        <a:t>한쪽 오픈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N24VU2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적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X410E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X410F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녹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갈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적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SVFPRO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SVFPRI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황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N24VU2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녹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VACCUM TABLE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CYLINDER, DETECTOR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(BOX)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24AWG x 16C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1.5 x 4Ring,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E-CON 4P x 1EA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/ </a:t>
                      </a:r>
                      <a:r>
                        <a:rPr lang="ko-KR" altLang="en-US" sz="400" u="none" strike="noStrike">
                          <a:effectLst/>
                        </a:rPr>
                        <a:t>한쪽 오픈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N24VU2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적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X410E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X410F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녹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0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X4117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갈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적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SVFPRO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SVFPRI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황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N24VU2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녹</a:t>
                      </a:r>
                      <a:r>
                        <a:rPr lang="en-US" altLang="ko-KR" sz="400" u="none" strike="noStrike">
                          <a:effectLst/>
                        </a:rPr>
                        <a:t>/</a:t>
                      </a:r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VACCUM TABLE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SOL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(LOCAL)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24AWG x 12C(</a:t>
                      </a:r>
                      <a:r>
                        <a:rPr lang="ko-KR" altLang="en-US" sz="400" u="none" strike="noStrike">
                          <a:effectLst/>
                        </a:rPr>
                        <a:t>무빙</a:t>
                      </a:r>
                      <a:r>
                        <a:rPr lang="en-US" altLang="ko-KR" sz="400" u="none" strike="noStrike">
                          <a:effectLst/>
                        </a:rPr>
                        <a:t>)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E-CON 3P x 3EA</a:t>
                      </a:r>
                      <a:br>
                        <a:rPr lang="en-US" sz="400" u="none" strike="noStrike" dirty="0">
                          <a:effectLst/>
                        </a:rPr>
                      </a:br>
                      <a:r>
                        <a:rPr lang="en-US" sz="400" u="none" strike="noStrike" dirty="0">
                          <a:effectLst/>
                        </a:rPr>
                        <a:t>/ </a:t>
                      </a:r>
                      <a:r>
                        <a:rPr lang="ko-KR" altLang="en-US" sz="400" u="none" strike="noStrike" dirty="0">
                          <a:effectLst/>
                        </a:rPr>
                        <a:t>한쪽 오픈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Y510A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적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Y510B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녹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Y510C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VACCUM TABLE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SOL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(BOX)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24AWG x 10C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1.5 x 4Ring</a:t>
                      </a:r>
                      <a:br>
                        <a:rPr lang="en-US" altLang="ko-KR" sz="400" u="none" strike="noStrike">
                          <a:effectLst/>
                        </a:rPr>
                      </a:br>
                      <a:r>
                        <a:rPr lang="en-US" altLang="ko-KR" sz="400" u="none" strike="noStrike">
                          <a:effectLst/>
                        </a:rPr>
                        <a:t>/ </a:t>
                      </a:r>
                      <a:r>
                        <a:rPr lang="ko-KR" altLang="en-US" sz="400" u="none" strike="noStrike">
                          <a:effectLst/>
                        </a:rPr>
                        <a:t>한쪽 오픈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흑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Y510A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적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Y510B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P24VU2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녹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Y510C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SPARE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  <a:tr h="92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>
                          <a:effectLst/>
                        </a:rPr>
                        <a:t>SPARE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84" marR="3084" marT="3084" marB="0" anchor="ctr"/>
                </a:tc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4629523" y="1654827"/>
            <a:ext cx="830079" cy="913532"/>
            <a:chOff x="3574339" y="1742103"/>
            <a:chExt cx="1115418" cy="111524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523222" y="1587724"/>
            <a:ext cx="740962" cy="915067"/>
            <a:chOff x="10444770" y="3264764"/>
            <a:chExt cx="1284845" cy="152971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682532" y="3358515"/>
            <a:ext cx="830079" cy="913532"/>
            <a:chOff x="3574339" y="1742103"/>
            <a:chExt cx="1115418" cy="1115241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691646" y="5897560"/>
            <a:ext cx="1047605" cy="767472"/>
            <a:chOff x="4667958" y="5687696"/>
            <a:chExt cx="1047605" cy="767472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728451" y="4758007"/>
            <a:ext cx="1029897" cy="829864"/>
            <a:chOff x="4984106" y="3252456"/>
            <a:chExt cx="1029897" cy="829864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089089" y="3157405"/>
              <a:ext cx="829864" cy="1019965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4984106" y="3769510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12 Core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850788" y="4795444"/>
            <a:ext cx="930171" cy="1073464"/>
            <a:chOff x="5140432" y="5294102"/>
            <a:chExt cx="930171" cy="1073464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475146" y="5559477"/>
            <a:ext cx="3385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X 3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5643094" y="3294930"/>
            <a:ext cx="740962" cy="915067"/>
            <a:chOff x="10444770" y="3264764"/>
            <a:chExt cx="1284845" cy="1529713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758349" y="5878465"/>
            <a:ext cx="740962" cy="915067"/>
            <a:chOff x="10444770" y="3264764"/>
            <a:chExt cx="1284845" cy="152971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5825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(Transfer: </a:t>
            </a:r>
            <a:r>
              <a:rPr lang="en-US" altLang="ko-KR" dirty="0" smtClean="0"/>
              <a:t>Table </a:t>
            </a:r>
            <a:r>
              <a:rPr lang="en-US" altLang="ko-KR" dirty="0"/>
              <a:t>Vacuum)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325483" cy="36485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284" y="1690688"/>
            <a:ext cx="3955696" cy="35004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70" y="3114675"/>
            <a:ext cx="3212438" cy="34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전선 굵기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3545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656" y="1690688"/>
            <a:ext cx="1970964" cy="22684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433" y="1690688"/>
            <a:ext cx="2580396" cy="1016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56" y="3959157"/>
            <a:ext cx="2042777" cy="235630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7267" y="6176962"/>
            <a:ext cx="2803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74747"/>
                </a:solidFill>
                <a:latin typeface="Arial" panose="020B0604020202020204" pitchFamily="34" charset="0"/>
              </a:rPr>
              <a:t>Twisted-pair type With shielding(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</a:rPr>
              <a:t>SB</a:t>
            </a:r>
            <a:r>
              <a:rPr lang="en-US" altLang="ko-KR" sz="1200" dirty="0">
                <a:solidFill>
                  <a:srgbClr val="474747"/>
                </a:solidFill>
                <a:latin typeface="Arial" panose="020B0604020202020204" pitchFamily="34" charset="0"/>
              </a:rPr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12742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배선경로 </a:t>
            </a:r>
            <a:r>
              <a:rPr lang="en-US" altLang="ko-KR" dirty="0"/>
              <a:t>(Transfer: </a:t>
            </a:r>
            <a:r>
              <a:rPr lang="en-US" altLang="ko-KR" dirty="0" smtClean="0"/>
              <a:t>General)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6007032" y="4095751"/>
            <a:ext cx="0" cy="15583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674733" y="421455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00750" y="4095751"/>
            <a:ext cx="17145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72198" y="3069406"/>
            <a:ext cx="8572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6"/>
          </p:cNvCxnSpPr>
          <p:nvPr/>
        </p:nvCxnSpPr>
        <p:spPr>
          <a:xfrm>
            <a:off x="5748781" y="4251583"/>
            <a:ext cx="251969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257923" y="2393131"/>
            <a:ext cx="0" cy="67627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6172198" y="3069406"/>
            <a:ext cx="2" cy="102870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14937" y="2393131"/>
            <a:ext cx="1037782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5214937" y="2374081"/>
            <a:ext cx="0" cy="32456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214937" y="5613658"/>
            <a:ext cx="51889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5733828" y="5457826"/>
            <a:ext cx="0" cy="15583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73650" y="541735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48185" y="5321411"/>
            <a:ext cx="412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92322" y="3734161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3606" y="2150462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52719" y="2424668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1370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00888" y="2998220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7384" y="3460792"/>
            <a:ext cx="1040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580+200+840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4488" y="3980475"/>
            <a:ext cx="1728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170+460+160+360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94" y="1690688"/>
            <a:ext cx="3749087" cy="3889608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8598908" y="493198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8635932" y="4439920"/>
            <a:ext cx="477588" cy="49206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8997462" y="3460792"/>
            <a:ext cx="105126" cy="96718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976603" y="3069406"/>
            <a:ext cx="343882" cy="39138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725498" y="2719321"/>
            <a:ext cx="594987" cy="39006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9022992" y="2130136"/>
            <a:ext cx="120880" cy="102892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 flipV="1">
            <a:off x="8706976" y="2729859"/>
            <a:ext cx="82947" cy="70603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8808045" y="3119331"/>
            <a:ext cx="335827" cy="29178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9022991" y="1964570"/>
            <a:ext cx="231110" cy="19569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9249803" y="1989985"/>
            <a:ext cx="1992487" cy="130623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11162974" y="3290514"/>
            <a:ext cx="79316" cy="17027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0132903" y="2819272"/>
            <a:ext cx="1016764" cy="66657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160190" y="2429527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037192" y="2354376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108193" y="2959766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079790" y="3397582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747644" y="183997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742049" y="3025718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04050" y="2956581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48702" y="2851140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44403" y="3116299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605626" y="380653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454123" y="4527658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13181" y="4109935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79451" y="4272722"/>
            <a:ext cx="1075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150+500+240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119255" y="5674047"/>
            <a:ext cx="63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=12M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967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7720" y="1690688"/>
            <a:ext cx="4006080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General)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3523" y="485322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3522" y="497633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4963" y="532451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4963" y="544762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366" y="564645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483" y="547385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483" y="559696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3118" y="579580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96819" y="542321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6818" y="554632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0515" y="469050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00515" y="481361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00515" y="495601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11529" y="520549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11528" y="532860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8138" y="451815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28981" y="462923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47296" y="477765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6702" y="470213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701" y="482524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X420C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41765" y="255567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45292" y="267878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Y5201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69991" y="263660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Y520D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73518" y="275971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Y520E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89306"/>
              </p:ext>
            </p:extLst>
          </p:nvPr>
        </p:nvGraphicFramePr>
        <p:xfrm>
          <a:off x="838833" y="1690706"/>
          <a:ext cx="3001647" cy="48929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2"/>
                <a:gridCol w="575283"/>
                <a:gridCol w="250463"/>
                <a:gridCol w="485273"/>
                <a:gridCol w="485273"/>
                <a:gridCol w="485273"/>
              </a:tblGrid>
              <a:tr h="75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NAME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CABLE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CONETOR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COLOR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LABEL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GENERAL TRANSFERE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CLAMP#1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(LOCAL)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4 Ring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58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GENERAL TRANSFERE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CLAMP#1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(BOX)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4 Ring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Y520E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GENERAL TRANSFERE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CLAMP#2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(LOCAL)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4 Ring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GENERAL TRANSFERE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CLAMP#2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(BOX)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4 Ring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X4215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0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SPARE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3914994" y="1848505"/>
            <a:ext cx="1132927" cy="1034315"/>
            <a:chOff x="5018277" y="1734306"/>
            <a:chExt cx="1295090" cy="115742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61059" y="1690688"/>
            <a:ext cx="1066082" cy="1164438"/>
            <a:chOff x="10444770" y="3264764"/>
            <a:chExt cx="1284845" cy="152971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964173" y="3082822"/>
            <a:ext cx="1132927" cy="1034315"/>
            <a:chOff x="5018277" y="1734306"/>
            <a:chExt cx="1295090" cy="1157425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10238" y="2925005"/>
            <a:ext cx="1066082" cy="1164438"/>
            <a:chOff x="10444770" y="3264764"/>
            <a:chExt cx="1284845" cy="1529713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990443" y="4338590"/>
            <a:ext cx="1132927" cy="1034315"/>
            <a:chOff x="5018277" y="1734306"/>
            <a:chExt cx="1295090" cy="1157425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136508" y="4180773"/>
            <a:ext cx="1066082" cy="1164438"/>
            <a:chOff x="10444770" y="3264764"/>
            <a:chExt cx="1284845" cy="1529713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032078" y="5546209"/>
            <a:ext cx="1132927" cy="1034315"/>
            <a:chOff x="5018277" y="1734306"/>
            <a:chExt cx="1295090" cy="115742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78143" y="5388392"/>
            <a:ext cx="1066082" cy="1164438"/>
            <a:chOff x="10444770" y="3264764"/>
            <a:chExt cx="1284845" cy="152971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896817" y="401408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231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</a:t>
            </a:r>
            <a:r>
              <a:rPr lang="en-US" altLang="ko-KR" dirty="0"/>
              <a:t>(Transfer: General)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26949" cy="245664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76134" y="1690688"/>
            <a:ext cx="2427249" cy="3582443"/>
            <a:chOff x="3135574" y="2773680"/>
            <a:chExt cx="2427249" cy="3582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574" y="2773680"/>
              <a:ext cx="2427249" cy="347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35574" y="6017569"/>
              <a:ext cx="2427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LOCATING TOUCH SWITCHES </a:t>
              </a:r>
              <a:r>
                <a:rPr lang="ko-KR" altLang="en-US" sz="800" dirty="0"/>
                <a:t>위치 결정 </a:t>
              </a:r>
              <a:r>
                <a:rPr lang="ko-KR" altLang="en-US" sz="800" dirty="0" smtClean="0"/>
                <a:t>스위치</a:t>
              </a:r>
              <a:endParaRPr lang="en-US" altLang="ko-KR" sz="800" dirty="0" smtClean="0"/>
            </a:p>
            <a:p>
              <a:r>
                <a:rPr lang="ko-KR" altLang="en-US" sz="800" dirty="0" smtClean="0"/>
                <a:t> </a:t>
              </a:r>
              <a:r>
                <a:rPr lang="ko-KR" altLang="en-US" sz="800" dirty="0"/>
                <a:t>－원통 타입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원통 타입 </a:t>
              </a:r>
              <a:r>
                <a:rPr lang="en-US" altLang="ko-KR" sz="800" dirty="0"/>
                <a:t>L</a:t>
              </a:r>
              <a:r>
                <a:rPr lang="ko-KR" altLang="en-US" sz="800" dirty="0"/>
                <a:t>형－ 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444" y="1690688"/>
            <a:ext cx="3955696" cy="35004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47328"/>
            <a:ext cx="2443610" cy="25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2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(Transfer: </a:t>
            </a:r>
            <a:r>
              <a:rPr lang="en-US" altLang="ko-KR" dirty="0" smtClean="0"/>
              <a:t>Cross Table)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5214937" y="3307432"/>
            <a:ext cx="0" cy="231231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214937" y="5613658"/>
            <a:ext cx="51889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73650" y="541735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2694" y="536134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525" y="4970724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4121" y="3924628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1530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33828" y="5457826"/>
            <a:ext cx="0" cy="15583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684967" y="373633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753755" y="3810387"/>
            <a:ext cx="342245" cy="17061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096000" y="3856331"/>
            <a:ext cx="0" cy="15899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071633" y="3702578"/>
            <a:ext cx="146416" cy="15375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314767" y="3702578"/>
            <a:ext cx="8779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314767" y="3450938"/>
            <a:ext cx="7557" cy="28195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27181" y="3307432"/>
            <a:ext cx="152759" cy="18652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5202695" y="4585176"/>
            <a:ext cx="112072" cy="13921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5303560" y="4458866"/>
            <a:ext cx="7557" cy="28195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281090" y="4458866"/>
            <a:ext cx="8779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5684967" y="4141491"/>
            <a:ext cx="356038" cy="12608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063359" y="4128367"/>
            <a:ext cx="0" cy="15899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 flipV="1">
            <a:off x="6071633" y="4287365"/>
            <a:ext cx="73208" cy="17346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5640859" y="429127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4858101" y="4619968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849200" y="3343344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4943395" y="3343344"/>
            <a:ext cx="13412" cy="1243889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811006" y="5601767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4948786" y="4630128"/>
            <a:ext cx="8021" cy="91577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84" y="1685601"/>
            <a:ext cx="4965565" cy="2544480"/>
          </a:xfrm>
          <a:prstGeom prst="rect">
            <a:avLst/>
          </a:prstGeom>
        </p:spPr>
      </p:pic>
      <p:sp>
        <p:nvSpPr>
          <p:cNvPr id="57" name="타원 56"/>
          <p:cNvSpPr/>
          <p:nvPr/>
        </p:nvSpPr>
        <p:spPr>
          <a:xfrm>
            <a:off x="8455179" y="182562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7929973" y="1899674"/>
            <a:ext cx="525206" cy="35822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7660640" y="2270306"/>
            <a:ext cx="269333" cy="763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7653083" y="2340565"/>
            <a:ext cx="7557" cy="14097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 flipV="1">
            <a:off x="7671680" y="2460127"/>
            <a:ext cx="100588" cy="43795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7779825" y="2898078"/>
            <a:ext cx="186201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9665017" y="2875988"/>
            <a:ext cx="0" cy="23297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9083040" y="3108960"/>
            <a:ext cx="5819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9108091" y="3077069"/>
            <a:ext cx="0" cy="23036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083040" y="3333081"/>
            <a:ext cx="637082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81027" y="204816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530093" y="207896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238068" y="224750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93347" y="253815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574064" y="2687206"/>
            <a:ext cx="68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708628" y="2875988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130585" y="291861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740539" y="310505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224415" y="314362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flipH="1" flipV="1">
            <a:off x="9671808" y="3315223"/>
            <a:ext cx="73424" cy="25663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376087" y="3460901"/>
            <a:ext cx="407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85082" y="4556449"/>
            <a:ext cx="43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200376" y="4739050"/>
            <a:ext cx="55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4" y="1695460"/>
            <a:ext cx="4096646" cy="304359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628590" y="4280221"/>
            <a:ext cx="43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1600606" y="4230081"/>
            <a:ext cx="665074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11886" y="4260938"/>
            <a:ext cx="57699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18015" y="4237097"/>
            <a:ext cx="43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2265680" y="2063990"/>
            <a:ext cx="2857" cy="220358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255750" y="3247738"/>
            <a:ext cx="55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411051" y="1995355"/>
            <a:ext cx="0" cy="226702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8264" y="3290862"/>
            <a:ext cx="55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2265680" y="2096954"/>
            <a:ext cx="14935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398264" y="1992870"/>
            <a:ext cx="3269496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 flipH="1" flipV="1">
            <a:off x="3545340" y="1736667"/>
            <a:ext cx="192855" cy="33363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 flipV="1">
            <a:off x="3539268" y="1743841"/>
            <a:ext cx="0" cy="15583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709247" y="1783264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223599" y="1710018"/>
            <a:ext cx="40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44512" y="1749680"/>
            <a:ext cx="55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712687" y="2094344"/>
            <a:ext cx="55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874636" y="4649222"/>
            <a:ext cx="5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=8M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798743" y="3224982"/>
            <a:ext cx="692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=9.5M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746959" y="4465921"/>
            <a:ext cx="23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250+1240+150+360+100+350+130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489310" y="3827698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458466" y="404061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047827" y="387601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16525" y="405931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193077" y="375010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133936" y="426775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274685" y="3459806"/>
            <a:ext cx="43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178834" y="3174633"/>
            <a:ext cx="55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722548" y="3471271"/>
            <a:ext cx="23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250+1240+150+360+100+350+130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7683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Cross Table)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1593314"/>
            <a:ext cx="3469640" cy="2672713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84160" y="4326987"/>
            <a:ext cx="3469640" cy="2459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6403" y="496891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96402" y="531055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20835" y="447107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6015" y="459418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88500" y="459418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44906" y="603315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08029" y="60570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8256" y="547730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Y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5310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14739" y="531055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Y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5311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51005" y="54772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Y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5312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80167" y="528710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501" y="501040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6402" y="297408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69532" y="280655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8256" y="280655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20834" y="244188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20833" y="260569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02497" y="190107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04982" y="190107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4160" y="217438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4159" y="231877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X4305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15389" y="347363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Y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44906" y="373558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Y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5301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01629" y="348149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Y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5302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70634"/>
              </p:ext>
            </p:extLst>
          </p:nvPr>
        </p:nvGraphicFramePr>
        <p:xfrm>
          <a:off x="838200" y="1593314"/>
          <a:ext cx="2910842" cy="5193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298"/>
                <a:gridCol w="557879"/>
                <a:gridCol w="242886"/>
                <a:gridCol w="470593"/>
                <a:gridCol w="470593"/>
                <a:gridCol w="470593"/>
              </a:tblGrid>
              <a:tr h="53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NAME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CABLE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길이</a:t>
                      </a:r>
                      <a:r>
                        <a:rPr lang="en-US" altLang="ko-KR" sz="200" u="none" strike="noStrike">
                          <a:effectLst/>
                        </a:rPr>
                        <a:t>(</a:t>
                      </a:r>
                      <a:r>
                        <a:rPr lang="en-US" sz="200" u="none" strike="noStrike">
                          <a:effectLst/>
                        </a:rPr>
                        <a:t>M)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CONETOR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COLOR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LABEL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CYLINDERE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16C(</a:t>
                      </a:r>
                      <a:r>
                        <a:rPr lang="ko-KR" altLang="en-US" sz="200" u="none" strike="noStrike">
                          <a:effectLst/>
                        </a:rPr>
                        <a:t>무빙</a:t>
                      </a:r>
                      <a:r>
                        <a:rPr lang="en-US" altLang="ko-KR" sz="200" u="none" strike="noStrike">
                          <a:effectLst/>
                        </a:rPr>
                        <a:t>)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1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C1FPRO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C1FPRI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Y5302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CYLINDERE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16C(</a:t>
                      </a:r>
                      <a:r>
                        <a:rPr lang="ko-KR" altLang="en-US" sz="200" u="none" strike="noStrike">
                          <a:effectLst/>
                        </a:rPr>
                        <a:t>무빙</a:t>
                      </a:r>
                      <a:r>
                        <a:rPr lang="en-US" altLang="ko-KR" sz="200" u="none" strike="noStrike">
                          <a:effectLst/>
                        </a:rPr>
                        <a:t>)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X4309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C1FPRO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C1FPRI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CYLINDERE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16C(</a:t>
                      </a:r>
                      <a:r>
                        <a:rPr lang="ko-KR" altLang="en-US" sz="200" u="none" strike="noStrike">
                          <a:effectLst/>
                        </a:rPr>
                        <a:t>무빙</a:t>
                      </a:r>
                      <a:r>
                        <a:rPr lang="en-US" altLang="ko-KR" sz="200" u="none" strike="noStrike">
                          <a:effectLst/>
                        </a:rPr>
                        <a:t>)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C2FPRO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C2FPRI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CYLINDERE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16C(</a:t>
                      </a:r>
                      <a:r>
                        <a:rPr lang="ko-KR" altLang="en-US" sz="200" u="none" strike="noStrike">
                          <a:effectLst/>
                        </a:rPr>
                        <a:t>무빙</a:t>
                      </a:r>
                      <a:r>
                        <a:rPr lang="en-US" altLang="ko-KR" sz="200" u="none" strike="noStrike">
                          <a:effectLst/>
                        </a:rPr>
                        <a:t>)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X4319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C2FPRO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C2FPRI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1.5 x 4RING,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E-CON 4P 1EA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Y5312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  <a:tr h="42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 dirty="0">
                          <a:effectLst/>
                        </a:rPr>
                        <a:t>SPARE</a:t>
                      </a:r>
                      <a:endParaRPr lang="en-US" sz="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42" marR="1342" marT="1342" marB="0" anchor="ctr"/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487338" y="1624593"/>
            <a:ext cx="614366" cy="465782"/>
            <a:chOff x="9379520" y="4970848"/>
            <a:chExt cx="1498686" cy="81979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9610423" y="5574277"/>
              <a:ext cx="6511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948616" y="1654175"/>
            <a:ext cx="531749" cy="612076"/>
            <a:chOff x="3574339" y="1742103"/>
            <a:chExt cx="1115418" cy="111524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02176" y="1604700"/>
            <a:ext cx="710796" cy="597682"/>
            <a:chOff x="10429198" y="3264764"/>
            <a:chExt cx="1566967" cy="142862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10429198" y="4270406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40106" y="2283786"/>
            <a:ext cx="622826" cy="449795"/>
            <a:chOff x="4667958" y="5687696"/>
            <a:chExt cx="1047605" cy="767472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503373" y="2124549"/>
            <a:ext cx="609285" cy="552329"/>
            <a:chOff x="9379520" y="4970848"/>
            <a:chExt cx="1498686" cy="81979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9572229" y="5573143"/>
              <a:ext cx="6511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787848" y="2318109"/>
            <a:ext cx="659100" cy="549813"/>
            <a:chOff x="10459196" y="3354779"/>
            <a:chExt cx="1566967" cy="1341944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4974" y="3354779"/>
              <a:ext cx="1141093" cy="1165823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0459196" y="4273744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480749" y="2793534"/>
            <a:ext cx="623993" cy="607328"/>
            <a:chOff x="9456553" y="5104001"/>
            <a:chExt cx="1498686" cy="81979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6553" y="5104001"/>
              <a:ext cx="1498686" cy="819794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82090" y="2909274"/>
            <a:ext cx="537912" cy="574174"/>
            <a:chOff x="3574339" y="1742103"/>
            <a:chExt cx="1115418" cy="1115241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743743" y="2855422"/>
            <a:ext cx="724539" cy="621508"/>
            <a:chOff x="10452958" y="3264764"/>
            <a:chExt cx="1566967" cy="136327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10452958" y="4205058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969790" y="3659962"/>
            <a:ext cx="712672" cy="458835"/>
            <a:chOff x="4654861" y="5687696"/>
            <a:chExt cx="1060702" cy="72850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4654861" y="616437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504034" y="3475284"/>
            <a:ext cx="597670" cy="512604"/>
            <a:chOff x="9379520" y="4970848"/>
            <a:chExt cx="1498686" cy="819794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9584476" y="5575198"/>
              <a:ext cx="6511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792730" y="3497647"/>
            <a:ext cx="641329" cy="556688"/>
            <a:chOff x="10430911" y="3264764"/>
            <a:chExt cx="1566967" cy="1383644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10430911" y="4225429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5460901" y="4261224"/>
            <a:ext cx="637541" cy="484967"/>
            <a:chOff x="9379520" y="4970848"/>
            <a:chExt cx="1498686" cy="819794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72" name="직사각형 71"/>
            <p:cNvSpPr/>
            <p:nvPr/>
          </p:nvSpPr>
          <p:spPr>
            <a:xfrm>
              <a:off x="9610423" y="5574277"/>
              <a:ext cx="6511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4061899" y="4282316"/>
            <a:ext cx="466921" cy="516380"/>
            <a:chOff x="3574339" y="1742103"/>
            <a:chExt cx="1115418" cy="1115241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762197" y="4306824"/>
            <a:ext cx="633185" cy="597422"/>
            <a:chOff x="10429198" y="3264764"/>
            <a:chExt cx="1566967" cy="1428621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10429198" y="4270406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4062858" y="4835391"/>
            <a:ext cx="639318" cy="513342"/>
            <a:chOff x="4667958" y="5687696"/>
            <a:chExt cx="1047605" cy="767472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81" name="직사각형 80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502184" y="4903705"/>
            <a:ext cx="601369" cy="544822"/>
            <a:chOff x="9379520" y="4970848"/>
            <a:chExt cx="1498686" cy="819794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84" name="직사각형 83"/>
            <p:cNvSpPr/>
            <p:nvPr/>
          </p:nvSpPr>
          <p:spPr>
            <a:xfrm>
              <a:off x="9572229" y="5573143"/>
              <a:ext cx="6511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84005" y="4923117"/>
            <a:ext cx="662943" cy="568732"/>
            <a:chOff x="10459196" y="3340719"/>
            <a:chExt cx="1566967" cy="1356004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3410" y="3340719"/>
              <a:ext cx="1141094" cy="1165824"/>
            </a:xfrm>
            <a:prstGeom prst="rect">
              <a:avLst/>
            </a:prstGeom>
          </p:spPr>
        </p:pic>
        <p:sp>
          <p:nvSpPr>
            <p:cNvPr id="87" name="직사각형 86"/>
            <p:cNvSpPr/>
            <p:nvPr/>
          </p:nvSpPr>
          <p:spPr>
            <a:xfrm>
              <a:off x="10459196" y="4273744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487338" y="5556773"/>
            <a:ext cx="622803" cy="594256"/>
            <a:chOff x="9456553" y="5104001"/>
            <a:chExt cx="1498686" cy="819794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6553" y="5104001"/>
              <a:ext cx="1498686" cy="819794"/>
            </a:xfrm>
            <a:prstGeom prst="rect">
              <a:avLst/>
            </a:prstGeom>
          </p:spPr>
        </p:pic>
        <p:sp>
          <p:nvSpPr>
            <p:cNvPr id="90" name="직사각형 89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041650" y="5494972"/>
            <a:ext cx="537912" cy="574174"/>
            <a:chOff x="3574339" y="1742103"/>
            <a:chExt cx="1115418" cy="1115241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93" name="직사각형 92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741094" y="5509106"/>
            <a:ext cx="631847" cy="627190"/>
            <a:chOff x="10452958" y="3264764"/>
            <a:chExt cx="1566967" cy="1363273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10452958" y="4205058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020055" y="6253848"/>
            <a:ext cx="683279" cy="451589"/>
            <a:chOff x="4654861" y="5687696"/>
            <a:chExt cx="1060702" cy="728506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99" name="직사각형 98"/>
            <p:cNvSpPr/>
            <p:nvPr/>
          </p:nvSpPr>
          <p:spPr>
            <a:xfrm>
              <a:off x="4654861" y="616437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479567" y="6151029"/>
            <a:ext cx="630574" cy="635533"/>
            <a:chOff x="9379520" y="4970848"/>
            <a:chExt cx="1498686" cy="819794"/>
          </a:xfrm>
        </p:grpSpPr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102" name="직사각형 101"/>
            <p:cNvSpPr/>
            <p:nvPr/>
          </p:nvSpPr>
          <p:spPr>
            <a:xfrm>
              <a:off x="9584476" y="5575198"/>
              <a:ext cx="65113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788544" y="6151029"/>
            <a:ext cx="606838" cy="585724"/>
            <a:chOff x="10430911" y="3264764"/>
            <a:chExt cx="1566967" cy="1383644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105" name="직사각형 104"/>
            <p:cNvSpPr/>
            <p:nvPr/>
          </p:nvSpPr>
          <p:spPr>
            <a:xfrm>
              <a:off x="10430911" y="4225429"/>
              <a:ext cx="1566967" cy="422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Ring </a:t>
              </a:r>
              <a:r>
                <a:rPr lang="ko-KR" altLang="en-US" sz="800" dirty="0"/>
                <a:t>터미널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4896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325483" cy="36485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Cross Table)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9005" y="1690688"/>
            <a:ext cx="3724795" cy="32961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70" y="3114675"/>
            <a:ext cx="3212438" cy="34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65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</a:t>
            </a:r>
            <a:r>
              <a:rPr lang="en-US" altLang="ko-KR" dirty="0" smtClean="0"/>
              <a:t>Transfer)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796" y="2146006"/>
            <a:ext cx="3718003" cy="2265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0912" y="2089461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X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740274" y="2454938"/>
            <a:ext cx="292227" cy="8510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56710" y="2084438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9147936" y="2288162"/>
            <a:ext cx="17548" cy="796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21681" y="3817779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8302484" y="3836144"/>
            <a:ext cx="845452" cy="1654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9388885" y="3407499"/>
            <a:ext cx="1307133" cy="2304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47936" y="3215023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8937" y="2994012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9396354" y="3198068"/>
            <a:ext cx="1307133" cy="2304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64557"/>
              </p:ext>
            </p:extLst>
          </p:nvPr>
        </p:nvGraphicFramePr>
        <p:xfrm>
          <a:off x="838200" y="1462339"/>
          <a:ext cx="5026202" cy="52010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632"/>
                <a:gridCol w="1134387"/>
                <a:gridCol w="471207"/>
                <a:gridCol w="1160562"/>
                <a:gridCol w="471207"/>
                <a:gridCol w="471207"/>
              </a:tblGrid>
              <a:tr h="44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 dirty="0">
                          <a:effectLst/>
                        </a:rPr>
                        <a:t>NAME</a:t>
                      </a:r>
                      <a:endParaRPr lang="en-US" sz="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CABLE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길이</a:t>
                      </a:r>
                      <a:r>
                        <a:rPr lang="en-US" altLang="ko-KR" sz="200" u="none" strike="noStrike">
                          <a:effectLst/>
                        </a:rPr>
                        <a:t>(</a:t>
                      </a:r>
                      <a:r>
                        <a:rPr lang="en-US" sz="200" u="none" strike="noStrike">
                          <a:effectLst/>
                        </a:rPr>
                        <a:t>M)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CONETOR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COLOR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LABEL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VACCUM TABLE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Y 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8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VACCUM TABLE 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Y 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7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GENERAL TRANSFERE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X-Limit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8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GENERAL TRANSFERE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X-Limit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5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GENERAL TRANSFERE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Z-Limit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12C(</a:t>
                      </a:r>
                      <a:r>
                        <a:rPr lang="ko-KR" altLang="en-US" sz="200" u="none" strike="noStrike">
                          <a:effectLst/>
                        </a:rPr>
                        <a:t>무빙</a:t>
                      </a:r>
                      <a:r>
                        <a:rPr lang="en-US" altLang="ko-KR" sz="200" u="none" strike="noStrike">
                          <a:effectLst/>
                        </a:rPr>
                        <a:t>)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GENERAL TRANSFERE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Z-Limit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5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 dirty="0">
                          <a:effectLst/>
                        </a:rPr>
                        <a:t>한쪽 오픈</a:t>
                      </a:r>
                      <a:endParaRPr lang="ko-KR" altLang="en-US" sz="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Y-LIMIT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Y-LIMIT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Y-LIMIT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(LOCAL)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CROSS TABLE#2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Y-LIMIT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12C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6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E-CON 4P(F) x 3EA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POS14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ORG14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2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NEG14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  <a:tr h="44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 dirty="0">
                          <a:effectLst/>
                        </a:rPr>
                        <a:t>P24VU2</a:t>
                      </a:r>
                      <a:endParaRPr lang="en-US" sz="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7" marR="1377" marT="137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0386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(Transfer: </a:t>
            </a:r>
            <a:r>
              <a:rPr lang="en-US" altLang="ko-KR" dirty="0" smtClean="0"/>
              <a:t>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218990" y="546083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740795" y="568080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85586" y="568080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215502" y="4445391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38446" y="335589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272719" y="250468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09342" y="2115578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130353" y="211836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3485987" y="5632573"/>
            <a:ext cx="2272787" cy="369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809342" y="5642429"/>
            <a:ext cx="67808" cy="8346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31470" y="5597618"/>
            <a:ext cx="0" cy="896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58774" y="5642429"/>
            <a:ext cx="0" cy="896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89550" y="5546649"/>
            <a:ext cx="0" cy="896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309743" y="5632573"/>
            <a:ext cx="176244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380748" y="2268890"/>
            <a:ext cx="17117" cy="332257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41" y="1400570"/>
            <a:ext cx="4453226" cy="3171467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7897994" y="363203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972042" y="3632039"/>
            <a:ext cx="1061557" cy="468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034626" y="3588031"/>
            <a:ext cx="618779" cy="29015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9698400" y="1400570"/>
            <a:ext cx="1298183" cy="237980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997610" y="219484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42423" y="1617178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0751441" y="1994015"/>
            <a:ext cx="302681" cy="23785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3" idx="4"/>
          </p:cNvCxnSpPr>
          <p:nvPr/>
        </p:nvCxnSpPr>
        <p:spPr>
          <a:xfrm flipH="1" flipV="1">
            <a:off x="11023744" y="1427665"/>
            <a:ext cx="255703" cy="26356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262704" y="4486446"/>
            <a:ext cx="145339" cy="4481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262704" y="3368531"/>
            <a:ext cx="145339" cy="4481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289550" y="2468151"/>
            <a:ext cx="91198" cy="4521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377349" y="2268413"/>
            <a:ext cx="81326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3809342" y="2152602"/>
            <a:ext cx="67808" cy="11006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03247" y="2173043"/>
            <a:ext cx="0" cy="896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290061" y="3733107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35596" y="3755072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764429" y="2697853"/>
            <a:ext cx="583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71658" y="2283773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244411" y="181965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45177" y="573869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55619" y="573869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943297" y="5497863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83234" y="4451033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16246" y="3138577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96383" y="226266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347561" y="1970980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72530" y="2019318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07120" y="561381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29750" y="5881701"/>
            <a:ext cx="74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=2.6M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39164" y="5885434"/>
            <a:ext cx="663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=3M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900934" y="5625274"/>
            <a:ext cx="690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=3.7M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43599" y="4515461"/>
            <a:ext cx="714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=5.3M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496999" y="3338647"/>
            <a:ext cx="660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=6.8M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481796" y="2618393"/>
            <a:ext cx="58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=8M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319810" y="1810214"/>
            <a:ext cx="72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=8.7M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056366" y="1868321"/>
            <a:ext cx="6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=9.1M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650697" y="5253863"/>
            <a:ext cx="50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2260</a:t>
            </a:r>
          </a:p>
        </p:txBody>
      </p:sp>
      <p:cxnSp>
        <p:nvCxnSpPr>
          <p:cNvPr id="99" name="직선 연결선 98"/>
          <p:cNvCxnSpPr/>
          <p:nvPr/>
        </p:nvCxnSpPr>
        <p:spPr>
          <a:xfrm flipH="1" flipV="1">
            <a:off x="4036302" y="5383195"/>
            <a:ext cx="4038" cy="22207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5766619" y="5383195"/>
            <a:ext cx="6236" cy="25716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4057955" y="5482669"/>
            <a:ext cx="1690984" cy="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 flipV="1">
            <a:off x="3844345" y="5391897"/>
            <a:ext cx="4038" cy="22207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3825845" y="5497863"/>
            <a:ext cx="240598" cy="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777818" y="5185236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3" name="직선 화살표 연결선 112"/>
          <p:cNvCxnSpPr/>
          <p:nvPr/>
        </p:nvCxnSpPr>
        <p:spPr>
          <a:xfrm flipH="1">
            <a:off x="3416533" y="5472302"/>
            <a:ext cx="409312" cy="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500778" y="5241367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6" name="직선 연결선 115"/>
          <p:cNvCxnSpPr/>
          <p:nvPr/>
        </p:nvCxnSpPr>
        <p:spPr>
          <a:xfrm flipH="1" flipV="1">
            <a:off x="3832384" y="2288465"/>
            <a:ext cx="4038" cy="22207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 flipV="1">
            <a:off x="4191430" y="2288464"/>
            <a:ext cx="4038" cy="22207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>
            <a:off x="3832384" y="2406883"/>
            <a:ext cx="334992" cy="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814102" y="2383129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65529" y="2412780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2" name="직선 화살표 연결선 121"/>
          <p:cNvCxnSpPr/>
          <p:nvPr/>
        </p:nvCxnSpPr>
        <p:spPr>
          <a:xfrm flipH="1">
            <a:off x="3442826" y="2413380"/>
            <a:ext cx="400420" cy="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H="1">
            <a:off x="3433029" y="4519439"/>
            <a:ext cx="280221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3415508" y="3408452"/>
            <a:ext cx="280221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>
            <a:off x="3532713" y="2449444"/>
            <a:ext cx="10024" cy="91447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465579" y="2858101"/>
            <a:ext cx="514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4" name="직선 화살표 연결선 133"/>
          <p:cNvCxnSpPr/>
          <p:nvPr/>
        </p:nvCxnSpPr>
        <p:spPr>
          <a:xfrm flipH="1">
            <a:off x="3520156" y="3391493"/>
            <a:ext cx="22246" cy="111363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491116" y="3901159"/>
            <a:ext cx="494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 flipH="1">
            <a:off x="3493593" y="4550079"/>
            <a:ext cx="10024" cy="91447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3459746" y="4911728"/>
            <a:ext cx="485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1600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190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Frame)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319233"/>
              </p:ext>
            </p:extLst>
          </p:nvPr>
        </p:nvGraphicFramePr>
        <p:xfrm>
          <a:off x="838201" y="1480626"/>
          <a:ext cx="3066533" cy="52785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5648"/>
                <a:gridCol w="587719"/>
                <a:gridCol w="255877"/>
                <a:gridCol w="495763"/>
                <a:gridCol w="495763"/>
                <a:gridCol w="495763"/>
              </a:tblGrid>
              <a:tr h="80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NAME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CABLE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CONETOR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COLOR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LABEL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SD04L1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SD04L2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SD05L1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SD05L2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SD05L1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SD05L2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SD06L1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SD06L2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DOOR#3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SD06L1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SD06L2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SD07L1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SD07L2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DOOR#4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SD07L1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SD07L2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SD08L1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SD08L2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DOOR#5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SD08L1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SD08L2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SD09L1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SD09L2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DOOR#6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SD09L1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SD09L2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SD0AL1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SD0AL2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DOOR#7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14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SD0AL1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SD0AL2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SD0BL1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SD0BL2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TRANSFER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DOOR#8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14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2EA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N24VS2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SD0BL1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SD0BL2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SD0CL1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SD0CL2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X481E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Y581E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  <a:tr h="65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SPARE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06" marR="2006" marT="2006" marB="0" anchor="ctr"/>
                </a:tc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5969057" y="1690688"/>
            <a:ext cx="5384744" cy="3234130"/>
            <a:chOff x="5969057" y="1480626"/>
            <a:chExt cx="5384744" cy="323413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9057" y="1480626"/>
              <a:ext cx="5384744" cy="323413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233660" y="215374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233660" y="22768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62147" y="215374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62147" y="22768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8488" y="215374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X481A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58488" y="22768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Y581A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97020" y="2206133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X4818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97020" y="2329243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Y5818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5507" y="22768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X4816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25507" y="239996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Y5816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4688" y="244039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34688" y="25635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03954" y="244039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03954" y="25635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73220" y="232819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X4814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73220" y="24513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Y5814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015243" y="1526918"/>
            <a:ext cx="851481" cy="574294"/>
            <a:chOff x="4667958" y="5687696"/>
            <a:chExt cx="1047605" cy="767472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72200" y="1445310"/>
            <a:ext cx="809822" cy="710130"/>
            <a:chOff x="9371732" y="4970848"/>
            <a:chExt cx="1535010" cy="85867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9371732" y="5569009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010347" y="2251109"/>
            <a:ext cx="851481" cy="574294"/>
            <a:chOff x="4667958" y="5687696"/>
            <a:chExt cx="1047605" cy="76747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871412" y="2169501"/>
            <a:ext cx="810610" cy="706139"/>
            <a:chOff x="9379520" y="4970848"/>
            <a:chExt cx="1536504" cy="853844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9381014" y="5564183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070100" y="2956589"/>
            <a:ext cx="851481" cy="574294"/>
            <a:chOff x="4667958" y="5687696"/>
            <a:chExt cx="1047605" cy="767472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912003" y="2874983"/>
            <a:ext cx="809822" cy="692558"/>
            <a:chOff x="9343197" y="4970848"/>
            <a:chExt cx="1535010" cy="83742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9343197" y="5547761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063690" y="3597661"/>
            <a:ext cx="851481" cy="574294"/>
            <a:chOff x="4667958" y="5687696"/>
            <a:chExt cx="1047605" cy="767472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905593" y="3516055"/>
            <a:ext cx="809822" cy="692558"/>
            <a:chOff x="9343197" y="4970848"/>
            <a:chExt cx="1535010" cy="837422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9343197" y="5547761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122818" y="4242651"/>
            <a:ext cx="851481" cy="574294"/>
            <a:chOff x="4667958" y="5687696"/>
            <a:chExt cx="1047605" cy="767472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964096" y="4162267"/>
            <a:ext cx="809822" cy="692558"/>
            <a:chOff x="9343197" y="4970848"/>
            <a:chExt cx="1535010" cy="837422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9343197" y="5547761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70100" y="4924818"/>
            <a:ext cx="851481" cy="574294"/>
            <a:chOff x="4667958" y="5687696"/>
            <a:chExt cx="1047605" cy="767472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911378" y="4844434"/>
            <a:ext cx="809822" cy="692558"/>
            <a:chOff x="9343197" y="4970848"/>
            <a:chExt cx="1535010" cy="837422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9343197" y="5547761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11990" y="5572518"/>
            <a:ext cx="851481" cy="574294"/>
            <a:chOff x="4667958" y="5687696"/>
            <a:chExt cx="1047605" cy="767472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64" name="직사각형 63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953268" y="5492134"/>
            <a:ext cx="809822" cy="692558"/>
            <a:chOff x="9343197" y="4970848"/>
            <a:chExt cx="1535010" cy="837422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>
            <a:xfrm>
              <a:off x="9343197" y="5547761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4112615" y="6184851"/>
            <a:ext cx="851481" cy="574294"/>
            <a:chOff x="4667958" y="5687696"/>
            <a:chExt cx="1047605" cy="767472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457" y="5687696"/>
              <a:ext cx="985106" cy="728506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667958" y="6239724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953893" y="6104467"/>
            <a:ext cx="809822" cy="692558"/>
            <a:chOff x="9343197" y="4970848"/>
            <a:chExt cx="1535010" cy="837422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73" name="직사각형 72"/>
            <p:cNvSpPr/>
            <p:nvPr/>
          </p:nvSpPr>
          <p:spPr>
            <a:xfrm>
              <a:off x="9343197" y="5547761"/>
              <a:ext cx="1535010" cy="26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x 2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352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GS-71N5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88839"/>
            <a:ext cx="3022270" cy="2424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2951"/>
            <a:ext cx="3029631" cy="2137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688839"/>
            <a:ext cx="3036215" cy="50270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176" y="1688839"/>
            <a:ext cx="3153939" cy="5027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5125"/>
            <a:ext cx="4152830" cy="13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Cable Connector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189727" cy="1721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95" y="1684583"/>
            <a:ext cx="1317398" cy="1727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63" y="1694528"/>
            <a:ext cx="1608503" cy="17174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665" y="1684583"/>
            <a:ext cx="1649484" cy="1727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03514"/>
            <a:ext cx="2236068" cy="17212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088" y="4203514"/>
            <a:ext cx="1863811" cy="17247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899" y="4203514"/>
            <a:ext cx="2200754" cy="1724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1094" y="4203514"/>
            <a:ext cx="1557939" cy="16829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5405" y="1684583"/>
            <a:ext cx="2187641" cy="17273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149" y="4229969"/>
            <a:ext cx="1481896" cy="17212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438395"/>
            <a:ext cx="17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22088" y="3438395"/>
            <a:ext cx="17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D-SUB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45363" y="3438395"/>
            <a:ext cx="17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96904" y="3438395"/>
            <a:ext cx="17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DVI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69559" y="3438395"/>
            <a:ext cx="17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200" y="5951223"/>
            <a:ext cx="17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HDMI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22087" y="5951223"/>
            <a:ext cx="19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/>
              <a:t>UTP</a:t>
            </a:r>
            <a:r>
              <a:rPr lang="en-US" altLang="ko-KR" sz="800" dirty="0"/>
              <a:t>(UNSHIELDED TWISTED </a:t>
            </a:r>
            <a:r>
              <a:rPr lang="en-US" altLang="ko-KR" sz="800" dirty="0" smtClean="0"/>
              <a:t>PAIR)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995080" y="5951223"/>
            <a:ext cx="19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/>
              <a:t>동축</a:t>
            </a:r>
            <a:r>
              <a:rPr lang="en-US" altLang="ko-KR" dirty="0"/>
              <a:t>(COXIAL)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7062156" y="5951221"/>
            <a:ext cx="19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MS </a:t>
            </a:r>
            <a:r>
              <a:rPr lang="ko-KR" altLang="en-US" dirty="0"/>
              <a:t>및 원형</a:t>
            </a:r>
            <a:r>
              <a:rPr lang="en-US" altLang="ko-KR" sz="800" dirty="0"/>
              <a:t>(CIRCULAR)</a:t>
            </a:r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8933681" y="5953701"/>
            <a:ext cx="197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ROBOT CABLE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588487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(Transfer: </a:t>
            </a:r>
            <a:r>
              <a:rPr lang="en-US" altLang="ko-KR" dirty="0" smtClean="0"/>
              <a:t>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7768" y="3575342"/>
            <a:ext cx="518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74507" y="3734993"/>
            <a:ext cx="12823" cy="12347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4337538" y="3746006"/>
            <a:ext cx="136969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4337538" y="3329354"/>
            <a:ext cx="0" cy="41665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505200" y="3329354"/>
            <a:ext cx="832339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787428" y="5480986"/>
            <a:ext cx="0" cy="1791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482448" y="3354881"/>
            <a:ext cx="39586" cy="230521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3482448" y="5629156"/>
            <a:ext cx="2304982" cy="1547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159084" y="389091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232031" y="3936138"/>
            <a:ext cx="17399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4394298" y="3936139"/>
            <a:ext cx="11724" cy="105069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4389618" y="4969737"/>
            <a:ext cx="123390" cy="171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01" y="365125"/>
            <a:ext cx="3642189" cy="5167312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8502608" y="4781868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8541487" y="4841377"/>
            <a:ext cx="17399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8715478" y="4507489"/>
            <a:ext cx="116404" cy="34842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8814708" y="4507489"/>
            <a:ext cx="1555113" cy="21294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10369821" y="4161692"/>
            <a:ext cx="298179" cy="37242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10369821" y="4518950"/>
            <a:ext cx="0" cy="1791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0668000" y="4010201"/>
            <a:ext cx="338115" cy="15149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11024381" y="4010201"/>
            <a:ext cx="21421" cy="33770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11045802" y="4347903"/>
            <a:ext cx="258492" cy="1072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 flipV="1">
            <a:off x="11260374" y="3486655"/>
            <a:ext cx="54631" cy="86124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10863616" y="2555631"/>
            <a:ext cx="298179" cy="37242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9866606" y="2850444"/>
            <a:ext cx="997011" cy="776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866606" y="2227385"/>
            <a:ext cx="0" cy="6040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9699671" y="1886952"/>
            <a:ext cx="178190" cy="3724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9542196" y="1884597"/>
            <a:ext cx="149090" cy="3724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9530942" y="2241580"/>
            <a:ext cx="5534" cy="50026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9545412" y="827560"/>
            <a:ext cx="988073" cy="193369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11676" y="486372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36906" y="441445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612004" y="465625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352021" y="453814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37561" y="416773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601479" y="3813027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683454" y="417642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958242" y="436792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240872" y="345715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989171" y="3242564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 flipV="1">
            <a:off x="10980347" y="3453038"/>
            <a:ext cx="258492" cy="1072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 flipV="1">
            <a:off x="10973667" y="2987028"/>
            <a:ext cx="31008" cy="48882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10980347" y="2559036"/>
            <a:ext cx="154365" cy="42799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540809" y="3134872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004675" y="270043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634646" y="2579382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9900"/>
                </a:solidFill>
              </a:rPr>
              <a:t>400</a:t>
            </a:r>
            <a:endParaRPr lang="ko-KR" altLang="en-US" sz="1000" b="1" dirty="0">
              <a:solidFill>
                <a:srgbClr val="FF99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95033" y="288924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858489" y="243252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9900"/>
                </a:solidFill>
              </a:rPr>
              <a:t>260</a:t>
            </a:r>
            <a:endParaRPr lang="ko-KR" altLang="en-US" sz="1000" b="1" dirty="0">
              <a:solidFill>
                <a:srgbClr val="FF99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664829" y="1771482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178399" y="2004804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130156" y="2404477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824865" y="1195120"/>
            <a:ext cx="514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96202" y="3500527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66548" y="342570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75321" y="3096598"/>
            <a:ext cx="496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101215" y="5664978"/>
            <a:ext cx="518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757804" y="5420387"/>
            <a:ext cx="518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450369" y="3953208"/>
            <a:ext cx="1044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100+250+500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163953" y="4422783"/>
            <a:ext cx="3470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C000"/>
                </a:solidFill>
              </a:rPr>
              <a:t>100+210+220+220+120+300+180+360+140++400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487330" y="4044624"/>
            <a:ext cx="514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806691" y="4993156"/>
            <a:ext cx="169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500+260+200+210+200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93802" y="5714897"/>
            <a:ext cx="83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=14.6M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649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(Transfer: 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903" y="1690688"/>
            <a:ext cx="4465897" cy="2315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36617" y="2118027"/>
            <a:ext cx="52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9489875" y="2243101"/>
            <a:ext cx="93484" cy="9427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64911" y="172306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X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8725362" y="2020290"/>
            <a:ext cx="1005672" cy="1477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으로 구부러진 화살표 14"/>
          <p:cNvSpPr/>
          <p:nvPr/>
        </p:nvSpPr>
        <p:spPr>
          <a:xfrm rot="157705">
            <a:off x="9354932" y="2856405"/>
            <a:ext cx="363372" cy="104519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06255" y="3178788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000" b="1" dirty="0" smtClean="0">
                <a:solidFill>
                  <a:srgbClr val="FFFF00"/>
                </a:solidFill>
              </a:rPr>
              <a:t>θ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90932"/>
              </p:ext>
            </p:extLst>
          </p:nvPr>
        </p:nvGraphicFramePr>
        <p:xfrm>
          <a:off x="838200" y="1403237"/>
          <a:ext cx="5173493" cy="5260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6245"/>
                <a:gridCol w="1167628"/>
                <a:gridCol w="485015"/>
                <a:gridCol w="1194575"/>
                <a:gridCol w="485015"/>
                <a:gridCol w="485015"/>
              </a:tblGrid>
              <a:tr h="672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NAME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CABLE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CONETOR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COLOR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LABEL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X-LIMIT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(LOCAL)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12C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3EA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POS17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ORG17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NEG17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7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Z-LIMIT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(LOCAL)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16C(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4EA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POS16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ORG16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NEG16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분홍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FLFPRO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FLFPRI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7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T-LIMIT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(LOCAL)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12C(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3EA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POS15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ORG15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NEG15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7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X-LIMIT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(BOX)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12C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3EA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POS17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ORG17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NEG17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7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Z-LIMIT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(BOX)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4EA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POS16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ORG16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NEG16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분홍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FLFPRO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FLFPRI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7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FLIP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T-LIMIT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(BOX)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12C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3EA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POS15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ORG15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NEG15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4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  <a:tr h="67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P24VU2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9" marR="2059" marT="2059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998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sz="3600" dirty="0"/>
              <a:t>(Transfer: Flipper)</a:t>
            </a:r>
            <a:endParaRPr lang="ko-KR" altLang="en-US" sz="36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805573"/>
              </p:ext>
            </p:extLst>
          </p:nvPr>
        </p:nvGraphicFramePr>
        <p:xfrm>
          <a:off x="838200" y="1371606"/>
          <a:ext cx="3974630" cy="5368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499"/>
                <a:gridCol w="761762"/>
                <a:gridCol w="331650"/>
                <a:gridCol w="642573"/>
                <a:gridCol w="642573"/>
                <a:gridCol w="642573"/>
              </a:tblGrid>
              <a:tr h="440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NAME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CABLE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길이</a:t>
                      </a:r>
                      <a:r>
                        <a:rPr lang="en-US" altLang="ko-KR" sz="200" u="none" strike="noStrike">
                          <a:effectLst/>
                        </a:rPr>
                        <a:t>(</a:t>
                      </a:r>
                      <a:r>
                        <a:rPr lang="en-US" sz="200" u="none" strike="noStrike">
                          <a:effectLst/>
                        </a:rPr>
                        <a:t>M)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CONETOR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COLOR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LABEL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HANDLER#1-1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SENSOR, 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터미널 </a:t>
                      </a:r>
                      <a:r>
                        <a:rPr lang="en-US" altLang="ko-KR" sz="200" u="none" strike="noStrike">
                          <a:effectLst/>
                        </a:rPr>
                        <a:t>1.5 x 3Y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Y5400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Y5401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HANDLER#1-2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SENSOR, 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터미널 </a:t>
                      </a:r>
                      <a:r>
                        <a:rPr lang="en-US" altLang="ko-KR" sz="200" u="none" strike="noStrike">
                          <a:effectLst/>
                        </a:rPr>
                        <a:t>1.5 x 3Y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X4508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X450A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X450B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HANDLER#2-1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SENSOR, 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터미널 </a:t>
                      </a:r>
                      <a:r>
                        <a:rPr lang="en-US" altLang="ko-KR" sz="200" u="none" strike="noStrike">
                          <a:effectLst/>
                        </a:rPr>
                        <a:t>1.5 x 3Y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X4408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X440A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X440B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X440F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X4416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X4417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HANDLER#2-2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SENSOR, SOL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터미널 </a:t>
                      </a:r>
                      <a:r>
                        <a:rPr lang="en-US" altLang="ko-KR" sz="200" u="none" strike="noStrike">
                          <a:effectLst/>
                        </a:rPr>
                        <a:t>1.5 x 3Y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X4504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X4505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X450F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X4511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X4513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핑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SPARE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PRESS S/W#1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16C(</a:t>
                      </a:r>
                      <a:r>
                        <a:rPr lang="ko-KR" altLang="en-US" sz="200" u="none" strike="noStrike">
                          <a:effectLst/>
                        </a:rPr>
                        <a:t>무빙</a:t>
                      </a:r>
                      <a:r>
                        <a:rPr lang="en-US" altLang="ko-KR" sz="200" u="none" strike="noStrike">
                          <a:effectLst/>
                        </a:rPr>
                        <a:t>)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ECON 3P x 8EA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X441CO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X441D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X441DO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X441EO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분홍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X441F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X441F0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PRESS S/W#2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ECON 3P x 8EA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X451CO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X451D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X451DO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X451EO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분홍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X451F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X451FO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SOL V/V#1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ECON 3P x 8EA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Y5518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Y551A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Y551B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Y551D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분홍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Y551F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FLIP HANDLER#1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SOL V/V#2</a:t>
                      </a:r>
                      <a:br>
                        <a:rPr lang="en-US" sz="200" u="none" strike="noStrike">
                          <a:effectLst/>
                        </a:rPr>
                      </a:br>
                      <a:r>
                        <a:rPr lang="en-US" sz="200" u="none" strike="noStrike">
                          <a:effectLst/>
                        </a:rPr>
                        <a:t>(BOX)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24AWG x 20C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10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ECON 3P x 8EA</a:t>
                      </a:r>
                      <a:br>
                        <a:rPr lang="en-US" altLang="ko-KR" sz="200" u="none" strike="noStrike">
                          <a:effectLst/>
                        </a:rPr>
                      </a:br>
                      <a:r>
                        <a:rPr lang="en-US" altLang="ko-KR" sz="200" u="none" strike="noStrike">
                          <a:effectLst/>
                        </a:rPr>
                        <a:t>/ </a:t>
                      </a:r>
                      <a:r>
                        <a:rPr lang="ko-KR" altLang="en-US" sz="200" u="none" strike="noStrike">
                          <a:effectLst/>
                        </a:rPr>
                        <a:t>한쪽 오픈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갈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Y5518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적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Y5519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녹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Y551A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청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Y551B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회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Y551C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연두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하늘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Y551D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분홍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황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Y551E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P24VU2</a:t>
                      </a:r>
                      <a:endParaRPr 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  <a:tr h="3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등</a:t>
                      </a:r>
                      <a:r>
                        <a:rPr lang="en-US" altLang="ko-KR" sz="200" u="none" strike="noStrike">
                          <a:effectLst/>
                        </a:rPr>
                        <a:t>/</a:t>
                      </a:r>
                      <a:r>
                        <a:rPr lang="ko-KR" altLang="en-US" sz="200" u="none" strike="noStrike">
                          <a:effectLst/>
                        </a:rPr>
                        <a:t>흑</a:t>
                      </a:r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 dirty="0">
                          <a:effectLst/>
                        </a:rPr>
                        <a:t>Y551F</a:t>
                      </a:r>
                      <a:endParaRPr lang="en-US" sz="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3" marR="1133" marT="1133" marB="0" anchor="ctr"/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878320" y="1371607"/>
            <a:ext cx="1780166" cy="711194"/>
            <a:chOff x="4878320" y="1371607"/>
            <a:chExt cx="1780166" cy="711194"/>
          </a:xfrm>
        </p:grpSpPr>
        <p:grpSp>
          <p:nvGrpSpPr>
            <p:cNvPr id="5" name="그룹 4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4903720" y="2171707"/>
            <a:ext cx="1780166" cy="711194"/>
            <a:chOff x="4878320" y="1371607"/>
            <a:chExt cx="1780166" cy="711194"/>
          </a:xfrm>
        </p:grpSpPr>
        <p:grpSp>
          <p:nvGrpSpPr>
            <p:cNvPr id="11" name="그룹 10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4919595" y="2908307"/>
            <a:ext cx="1780166" cy="711194"/>
            <a:chOff x="4878320" y="1371607"/>
            <a:chExt cx="1780166" cy="711194"/>
          </a:xfrm>
        </p:grpSpPr>
        <p:grpSp>
          <p:nvGrpSpPr>
            <p:cNvPr id="16" name="그룹 15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954520" y="3660782"/>
            <a:ext cx="1780166" cy="711194"/>
            <a:chOff x="4878320" y="1371607"/>
            <a:chExt cx="1780166" cy="711194"/>
          </a:xfrm>
        </p:grpSpPr>
        <p:grpSp>
          <p:nvGrpSpPr>
            <p:cNvPr id="21" name="그룹 20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926029" y="4890016"/>
            <a:ext cx="1780166" cy="711194"/>
            <a:chOff x="4878320" y="1371607"/>
            <a:chExt cx="1780166" cy="711194"/>
          </a:xfrm>
        </p:grpSpPr>
        <p:grpSp>
          <p:nvGrpSpPr>
            <p:cNvPr id="26" name="그룹 25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4926029" y="5488754"/>
            <a:ext cx="1780166" cy="711194"/>
            <a:chOff x="4878320" y="1371607"/>
            <a:chExt cx="1780166" cy="711194"/>
          </a:xfrm>
        </p:grpSpPr>
        <p:grpSp>
          <p:nvGrpSpPr>
            <p:cNvPr id="31" name="그룹 30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4919623" y="6080509"/>
            <a:ext cx="1780166" cy="711194"/>
            <a:chOff x="4878320" y="1371607"/>
            <a:chExt cx="1780166" cy="711194"/>
          </a:xfrm>
        </p:grpSpPr>
        <p:grpSp>
          <p:nvGrpSpPr>
            <p:cNvPr id="36" name="그룹 35"/>
            <p:cNvGrpSpPr/>
            <p:nvPr/>
          </p:nvGrpSpPr>
          <p:grpSpPr>
            <a:xfrm>
              <a:off x="4878320" y="1371607"/>
              <a:ext cx="789056" cy="711194"/>
              <a:chOff x="5018277" y="1734306"/>
              <a:chExt cx="1295090" cy="115742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5087635" y="1665999"/>
                <a:ext cx="1157425" cy="1294039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5018277" y="2391143"/>
                <a:ext cx="55175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 smtClean="0"/>
                  <a:t>20 Core</a:t>
                </a:r>
                <a:endParaRPr lang="ko-KR" altLang="en-US" dirty="0"/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506" y="1381635"/>
              <a:ext cx="924980" cy="61810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4954520" y="4324694"/>
            <a:ext cx="512233" cy="533945"/>
            <a:chOff x="3574339" y="1742103"/>
            <a:chExt cx="1115418" cy="111524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51" y="4262565"/>
            <a:ext cx="924980" cy="6181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84815"/>
              </p:ext>
            </p:extLst>
          </p:nvPr>
        </p:nvGraphicFramePr>
        <p:xfrm>
          <a:off x="6943425" y="1371592"/>
          <a:ext cx="2187876" cy="5368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4861"/>
                <a:gridCol w="419319"/>
                <a:gridCol w="182560"/>
                <a:gridCol w="353712"/>
                <a:gridCol w="353712"/>
                <a:gridCol w="353712"/>
              </a:tblGrid>
              <a:tr h="75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NAME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CABLE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" u="none" strike="noStrike">
                          <a:effectLst/>
                        </a:rPr>
                        <a:t>길이</a:t>
                      </a:r>
                      <a:r>
                        <a:rPr lang="en-US" altLang="ko-KR" sz="200" u="none" strike="noStrike">
                          <a:effectLst/>
                        </a:rPr>
                        <a:t>(</a:t>
                      </a:r>
                      <a:r>
                        <a:rPr lang="en-US" sz="200" u="none" strike="noStrike">
                          <a:effectLst/>
                        </a:rPr>
                        <a:t>M)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CONETOR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COLOR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LABEL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FLIP HANDLER#1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SENSOR, SOL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(LOCAL)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22P X 25AWG(</a:t>
                      </a:r>
                      <a:r>
                        <a:rPr lang="ko-KR" altLang="en-US" sz="100" u="none" strike="noStrike">
                          <a:effectLst/>
                        </a:rPr>
                        <a:t>무빙</a:t>
                      </a:r>
                      <a:r>
                        <a:rPr lang="en-US" altLang="ko-KR" sz="100" u="none" strike="noStrike">
                          <a:effectLst/>
                        </a:rPr>
                        <a:t>)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터미널 </a:t>
                      </a:r>
                      <a:r>
                        <a:rPr lang="en-US" altLang="ko-KR" sz="100" u="none" strike="noStrike">
                          <a:effectLst/>
                        </a:rPr>
                        <a:t>1.5 x 3Y</a:t>
                      </a:r>
                      <a:br>
                        <a:rPr lang="en-US" altLang="ko-KR" sz="100" u="none" strike="noStrike">
                          <a:effectLst/>
                        </a:rPr>
                      </a:br>
                      <a:r>
                        <a:rPr lang="en-US" altLang="ko-KR" sz="100" u="none" strike="noStrike">
                          <a:effectLst/>
                        </a:rPr>
                        <a:t>/ </a:t>
                      </a:r>
                      <a:r>
                        <a:rPr lang="ko-KR" altLang="en-US" sz="100" u="none" strike="noStrike">
                          <a:effectLst/>
                        </a:rPr>
                        <a:t>한쪽 오픈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X4403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X4404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X4405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X4413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Y5400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Y5401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X4506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X4507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X4508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X4509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X450A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X450B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X4514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X4515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X4516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X4517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FLIP HANDLER#2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SENSOR, SOL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(LOCAL)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22P X 25AWG(</a:t>
                      </a:r>
                      <a:r>
                        <a:rPr lang="ko-KR" altLang="en-US" sz="100" u="none" strike="noStrike">
                          <a:effectLst/>
                        </a:rPr>
                        <a:t>무빙</a:t>
                      </a:r>
                      <a:r>
                        <a:rPr lang="en-US" altLang="ko-KR" sz="100" u="none" strike="noStrike">
                          <a:effectLst/>
                        </a:rPr>
                        <a:t>)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터미널 </a:t>
                      </a:r>
                      <a:r>
                        <a:rPr lang="en-US" altLang="ko-KR" sz="100" u="none" strike="noStrike">
                          <a:effectLst/>
                        </a:rPr>
                        <a:t>1.5 x 3Y</a:t>
                      </a:r>
                      <a:br>
                        <a:rPr lang="en-US" altLang="ko-KR" sz="100" u="none" strike="noStrike">
                          <a:effectLst/>
                        </a:rPr>
                      </a:br>
                      <a:r>
                        <a:rPr lang="en-US" altLang="ko-KR" sz="100" u="none" strike="noStrike">
                          <a:effectLst/>
                        </a:rPr>
                        <a:t>/ </a:t>
                      </a:r>
                      <a:r>
                        <a:rPr lang="ko-KR" altLang="en-US" sz="100" u="none" strike="noStrike">
                          <a:effectLst/>
                        </a:rPr>
                        <a:t>한쪽 오픈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X4406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X4407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X4408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X4409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X440A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X440B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X440F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-1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X4414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X4415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X4416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X4417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Y5500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Y5501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-2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X4503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X4504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X4505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-3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X450F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X4511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X4513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-4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r>
                        <a:rPr lang="en-US" altLang="ko-KR" sz="100" u="none" strike="noStrike">
                          <a:effectLst/>
                        </a:rPr>
                        <a:t>- ─-─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SPARE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FLIP HANDLER#1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PRESS S/W#1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(LOCAL)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24AWG x 16C(</a:t>
                      </a:r>
                      <a:r>
                        <a:rPr lang="ko-KR" altLang="en-US" sz="100" u="none" strike="noStrike">
                          <a:effectLst/>
                        </a:rPr>
                        <a:t>무빙</a:t>
                      </a:r>
                      <a:r>
                        <a:rPr lang="en-US" altLang="ko-KR" sz="100" u="none" strike="noStrike">
                          <a:effectLst/>
                        </a:rPr>
                        <a:t>)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00" u="none" strike="noStrike">
                          <a:effectLst/>
                        </a:rPr>
                        <a:t>ECON 3P x 8EA</a:t>
                      </a:r>
                      <a:br>
                        <a:rPr lang="en-US" altLang="ko-KR" sz="100" u="none" strike="noStrike">
                          <a:effectLst/>
                        </a:rPr>
                      </a:br>
                      <a:r>
                        <a:rPr lang="en-US" altLang="ko-KR" sz="100" u="none" strike="noStrike">
                          <a:effectLst/>
                        </a:rPr>
                        <a:t>/ </a:t>
                      </a:r>
                      <a:r>
                        <a:rPr lang="ko-KR" altLang="en-US" sz="100" u="none" strike="noStrike">
                          <a:effectLst/>
                        </a:rPr>
                        <a:t>한쪽 오픈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X441C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X441CO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녹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X441D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청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X441DO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연두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X441EO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하늘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X441F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X441F0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242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FLIP HANDLER#1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PRESS S/W#2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(LOCAL)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24AWG x 16C(</a:t>
                      </a:r>
                      <a:r>
                        <a:rPr lang="ko-KR" altLang="en-US" sz="100" u="none" strike="noStrike">
                          <a:effectLst/>
                        </a:rPr>
                        <a:t>무빙</a:t>
                      </a:r>
                      <a:r>
                        <a:rPr lang="en-US" altLang="ko-KR" sz="100" u="none" strike="noStrike">
                          <a:effectLst/>
                        </a:rPr>
                        <a:t>)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00" u="none" strike="noStrike">
                          <a:effectLst/>
                        </a:rPr>
                        <a:t>ECON 3P x 8EA</a:t>
                      </a:r>
                      <a:br>
                        <a:rPr lang="en-US" altLang="ko-KR" sz="100" u="none" strike="noStrike">
                          <a:effectLst/>
                        </a:rPr>
                      </a:br>
                      <a:r>
                        <a:rPr lang="en-US" altLang="ko-KR" sz="100" u="none" strike="noStrike">
                          <a:effectLst/>
                        </a:rPr>
                        <a:t>/ </a:t>
                      </a:r>
                      <a:r>
                        <a:rPr lang="ko-KR" altLang="en-US" sz="100" u="none" strike="noStrike">
                          <a:effectLst/>
                        </a:rPr>
                        <a:t>한쪽 오픈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24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X451C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X451CO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녹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X451D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청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X451DO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연두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X451EO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하늘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X451F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X451FO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4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N24VU2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FLIP HANDLER#1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SOL V/V#1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(LOCAL)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24AWG x 16C(</a:t>
                      </a:r>
                      <a:r>
                        <a:rPr lang="ko-KR" altLang="en-US" sz="100" u="none" strike="noStrike">
                          <a:effectLst/>
                        </a:rPr>
                        <a:t>무빙</a:t>
                      </a:r>
                      <a:r>
                        <a:rPr lang="en-US" altLang="ko-KR" sz="100" u="none" strike="noStrike">
                          <a:effectLst/>
                        </a:rPr>
                        <a:t>)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00" u="none" strike="noStrike">
                          <a:effectLst/>
                        </a:rPr>
                        <a:t>ECON 3P x 8EA</a:t>
                      </a:r>
                      <a:br>
                        <a:rPr lang="en-US" altLang="ko-KR" sz="100" u="none" strike="noStrike">
                          <a:effectLst/>
                        </a:rPr>
                      </a:br>
                      <a:r>
                        <a:rPr lang="en-US" altLang="ko-KR" sz="100" u="none" strike="noStrike">
                          <a:effectLst/>
                        </a:rPr>
                        <a:t>/ </a:t>
                      </a:r>
                      <a:r>
                        <a:rPr lang="ko-KR" altLang="en-US" sz="100" u="none" strike="noStrike">
                          <a:effectLst/>
                        </a:rPr>
                        <a:t>한쪽 오픈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Y5418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Y5419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녹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Y541A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청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Y541B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Y541C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연두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하늘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Y541D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4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Y541F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FLIP HANDLER#1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SOL V/V#2</a:t>
                      </a:r>
                      <a:br>
                        <a:rPr lang="en-US" sz="100" u="none" strike="noStrike">
                          <a:effectLst/>
                        </a:rPr>
                      </a:br>
                      <a:r>
                        <a:rPr lang="en-US" sz="100" u="none" strike="noStrike">
                          <a:effectLst/>
                        </a:rPr>
                        <a:t>(LOCAL)</a:t>
                      </a:r>
                      <a:endParaRPr lang="en-US" sz="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24AWG x 16C(</a:t>
                      </a:r>
                      <a:r>
                        <a:rPr lang="ko-KR" altLang="en-US" sz="100" u="none" strike="noStrike">
                          <a:effectLst/>
                        </a:rPr>
                        <a:t>무빙</a:t>
                      </a:r>
                      <a:r>
                        <a:rPr lang="en-US" altLang="ko-KR" sz="100" u="none" strike="noStrike">
                          <a:effectLst/>
                        </a:rPr>
                        <a:t>)</a:t>
                      </a: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200" u="none" strike="noStrike">
                          <a:effectLst/>
                        </a:rPr>
                        <a:t>12</a:t>
                      </a:r>
                      <a:endParaRPr lang="en-US" altLang="ko-KR" sz="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00" u="none" strike="noStrike">
                          <a:effectLst/>
                        </a:rPr>
                        <a:t>ECON 3P x 8EA</a:t>
                      </a:r>
                      <a:br>
                        <a:rPr lang="en-US" altLang="ko-KR" sz="100" u="none" strike="noStrike">
                          <a:effectLst/>
                        </a:rPr>
                      </a:br>
                      <a:r>
                        <a:rPr lang="en-US" altLang="ko-KR" sz="100" u="none" strike="noStrike">
                          <a:effectLst/>
                        </a:rPr>
                        <a:t>/ </a:t>
                      </a:r>
                      <a:r>
                        <a:rPr lang="ko-KR" altLang="en-US" sz="100" u="none" strike="noStrike">
                          <a:effectLst/>
                        </a:rPr>
                        <a:t>한쪽 오픈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갈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Y5518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적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Y5519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녹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Y551A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청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Y551B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회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Y551C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연두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하늘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Y551D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분홍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황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Y551E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4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>
                          <a:effectLst/>
                        </a:rPr>
                        <a:t>P24VU2</a:t>
                      </a:r>
                      <a:endParaRPr 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  <a:tr h="354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" u="none" strike="noStrike">
                          <a:effectLst/>
                        </a:rPr>
                        <a:t>등</a:t>
                      </a:r>
                      <a:r>
                        <a:rPr lang="en-US" altLang="ko-KR" sz="100" u="none" strike="noStrike">
                          <a:effectLst/>
                        </a:rPr>
                        <a:t>/</a:t>
                      </a:r>
                      <a:r>
                        <a:rPr lang="ko-KR" altLang="en-US" sz="100" u="none" strike="noStrike">
                          <a:effectLst/>
                        </a:rPr>
                        <a:t>흑</a:t>
                      </a:r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" u="none" strike="noStrike" dirty="0">
                          <a:effectLst/>
                        </a:rPr>
                        <a:t>Y551F</a:t>
                      </a:r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3" marR="1073" marT="1073" marB="0" anchor="ctr"/>
                </a:tc>
              </a:tr>
            </a:tbl>
          </a:graphicData>
        </a:graphic>
      </p:graphicFrame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567" y="1381635"/>
            <a:ext cx="2192804" cy="3142740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9191567" y="4591666"/>
            <a:ext cx="512233" cy="533945"/>
            <a:chOff x="3574339" y="1742103"/>
            <a:chExt cx="1115418" cy="1115241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703800" y="4569332"/>
            <a:ext cx="802274" cy="724286"/>
            <a:chOff x="5018241" y="5294102"/>
            <a:chExt cx="1200027" cy="1354666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5018241" y="6233018"/>
              <a:ext cx="1200027" cy="41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3P x 8 </a:t>
              </a:r>
              <a:endParaRPr lang="ko-KR" altLang="en-US" sz="8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517618" y="4882915"/>
            <a:ext cx="512233" cy="533945"/>
            <a:chOff x="3574339" y="1742103"/>
            <a:chExt cx="1115418" cy="1115241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1029851" y="4860581"/>
            <a:ext cx="802274" cy="724286"/>
            <a:chOff x="5018241" y="5294102"/>
            <a:chExt cx="1200027" cy="135466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5018241" y="6233018"/>
              <a:ext cx="1200027" cy="41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3P x 8 </a:t>
              </a:r>
              <a:endParaRPr lang="ko-KR" altLang="en-US" sz="800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191567" y="5654521"/>
            <a:ext cx="512233" cy="533945"/>
            <a:chOff x="3574339" y="1742103"/>
            <a:chExt cx="1115418" cy="1115241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703800" y="5632187"/>
            <a:ext cx="802274" cy="724286"/>
            <a:chOff x="5018241" y="5294102"/>
            <a:chExt cx="1200027" cy="135466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5018241" y="6233018"/>
              <a:ext cx="1200027" cy="41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3P x 8 </a:t>
              </a:r>
              <a:endParaRPr lang="ko-KR" altLang="en-US" sz="8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503068" y="6017362"/>
            <a:ext cx="512233" cy="533945"/>
            <a:chOff x="3574339" y="1742103"/>
            <a:chExt cx="1115418" cy="111524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015301" y="5995028"/>
            <a:ext cx="802274" cy="724286"/>
            <a:chOff x="5018241" y="5294102"/>
            <a:chExt cx="1200027" cy="1354666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5018241" y="6233018"/>
              <a:ext cx="1200027" cy="41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3P x 8 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0121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1459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38" y="1690688"/>
            <a:ext cx="5151714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2114" y="459783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4321" y="399457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4321" y="40997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4321" y="421397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2113" y="471671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5632" y="543288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5631" y="556088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5630" y="568887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9048" y="503716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9047" y="515605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59370" y="412916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9370" y="425227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9369" y="437538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31365" y="545281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31365" y="557592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31364" y="569903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55706" y="503888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55705" y="516688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55704" y="529488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6719" y="477894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6718" y="489782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61750" y="521827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1749" y="533715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08799" y="427141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08799" y="439452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08798" y="451763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7817" y="514216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27817" y="526527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27816" y="538838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68453" y="471671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668453" y="485107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18407" y="38958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718407" y="401900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18406" y="414211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20835" y="442815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32414" y="453767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33541" y="437961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34011" y="386417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4011" y="396931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34011" y="408357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33540" y="449849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46812" y="466005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46811" y="477894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X4213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73249" y="329063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273249" y="341374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73248" y="353685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70760" y="551120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0760" y="563431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70759" y="575742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19833" y="460934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19832" y="472823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94246" y="508791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94245" y="520680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42886" y="361442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42886" y="373753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42885" y="386064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390998" y="171884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90998" y="184195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90997" y="196506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90997" y="208054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34012" y="175749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34012" y="188060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34011" y="200371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34011" y="211919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45266" y="265605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445266" y="277916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45265" y="290227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445265" y="301775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12299" y="27628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812299" y="288600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812298" y="300911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12298" y="312460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434176" y="46196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434176" y="474273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434176" y="489232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434176" y="501543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862387" y="433594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873966" y="448930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875082" y="462847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886661" y="478182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21165" y="462406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321165" y="474717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21165" y="489676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321165" y="501987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500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sz="3600" dirty="0"/>
              <a:t>(Transfer: Flipper)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73" y="1690688"/>
            <a:ext cx="5143031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73" y="1690688"/>
            <a:ext cx="5274145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3831" y="46131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6884" y="474162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3252" y="381938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252" y="394249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3251" y="406560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5273" y="406186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5273" y="418497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5272" y="430808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8483" y="423854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71536" y="436697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09985" y="519358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9985" y="531669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09984" y="543980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5616" y="483227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38669" y="496070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08720" y="532775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08720" y="545086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08719" y="557397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36623" y="508139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9676" y="52098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0904" y="492469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0904" y="504780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0903" y="517091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7489" y="449094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7489" y="462529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50905" y="335291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50905" y="34760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50904" y="359913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53333" y="388516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64912" y="399468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201" y="538913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8201" y="551224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8200" y="563535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04383" y="498686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04383" y="512122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0973" y="405041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0973" y="417352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0972" y="429663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1957" y="458019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93536" y="468971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75754" y="339125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46158" y="290492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46158" y="301007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46158" y="312433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75753" y="351013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78013" y="332666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78012" y="344555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35373" y="291379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5373" y="303690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5372" y="316001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38917" y="305900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38917" y="318211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8916" y="330522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453209" y="423854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X450F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95704" y="46131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X440F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34878" y="360444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28237" y="380384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56244" y="40382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72097" y="423171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72098" y="443679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96849" y="463299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04509" y="481766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04509" y="501115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851323" y="334253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850346" y="361002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851322" y="386445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850347" y="412440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X441F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831301" y="436986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834502" y="462529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31302" y="486375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57171" y="510845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X451F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13928" y="171398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313928" y="183709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313927" y="196020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13927" y="207568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539345" y="222972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39345" y="235283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539344" y="247594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9344" y="259143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543832" y="185010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43832" y="197321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543831" y="209632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543831" y="221180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658600" y="240450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658600" y="252761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658599" y="265072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658599" y="276620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440589" y="169162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40589" y="181473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440588" y="193784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440588" y="205332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377280" y="169050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377280" y="181361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77279" y="193672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377279" y="205220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347041" y="245277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47041" y="257588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347040" y="269899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347040" y="281447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467844" y="245277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67844" y="257588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467843" y="269899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467843" y="281447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979182" y="368458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79182" y="380769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79182" y="395728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79182" y="40803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Y5411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19534" y="441109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831113" y="4564452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832229" y="470361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843808" y="485697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895658" y="407835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907237" y="423171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908353" y="437088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19932" y="452423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Y5511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847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(Transfer: Flipper)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20146" y="1690688"/>
            <a:ext cx="2818179" cy="3129164"/>
            <a:chOff x="3135574" y="2773680"/>
            <a:chExt cx="2427249" cy="3582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574" y="2773680"/>
              <a:ext cx="2427249" cy="347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35574" y="6017569"/>
              <a:ext cx="2427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LOCATING TOUCH SWITCHES </a:t>
              </a:r>
              <a:r>
                <a:rPr lang="ko-KR" altLang="en-US" sz="800" dirty="0"/>
                <a:t>위치 결정 </a:t>
              </a:r>
              <a:r>
                <a:rPr lang="ko-KR" altLang="en-US" sz="800" dirty="0" smtClean="0"/>
                <a:t>스위치</a:t>
              </a:r>
              <a:endParaRPr lang="en-US" altLang="ko-KR" sz="800" dirty="0" smtClean="0"/>
            </a:p>
            <a:p>
              <a:r>
                <a:rPr lang="ko-KR" altLang="en-US" sz="800" dirty="0" smtClean="0"/>
                <a:t> </a:t>
              </a:r>
              <a:r>
                <a:rPr lang="ko-KR" altLang="en-US" sz="800" dirty="0"/>
                <a:t>－원통 타입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원통 타입 </a:t>
              </a:r>
              <a:r>
                <a:rPr lang="en-US" altLang="ko-KR" sz="800" dirty="0"/>
                <a:t>L</a:t>
              </a:r>
              <a:r>
                <a:rPr lang="ko-KR" altLang="en-US" sz="800" dirty="0"/>
                <a:t>형－ 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544" y="1690688"/>
            <a:ext cx="2548689" cy="2255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87" y="4094413"/>
            <a:ext cx="2449749" cy="24253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466" y="4725761"/>
            <a:ext cx="1627334" cy="1711965"/>
          </a:xfrm>
          <a:prstGeom prst="rect">
            <a:avLst/>
          </a:prstGeom>
        </p:spPr>
      </p:pic>
      <p:pic>
        <p:nvPicPr>
          <p:cNvPr id="10" name="내용 개체 틀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656379" y="1578502"/>
            <a:ext cx="4094242" cy="2830508"/>
          </a:xfrm>
          <a:prstGeom prst="rect">
            <a:avLst/>
          </a:prstGeom>
        </p:spPr>
      </p:pic>
      <p:pic>
        <p:nvPicPr>
          <p:cNvPr id="11" name="Picture 2" descr="eleparts,엘레파츠,ISE30A-01-N-L,Digital pressure switch,NPN,w/le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72" y="4686858"/>
            <a:ext cx="2103331" cy="14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72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Sensor#2)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87545" cy="19480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0670"/>
            <a:ext cx="2674257" cy="29895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746" y="1671866"/>
            <a:ext cx="3463472" cy="4148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18" y="1690688"/>
            <a:ext cx="37513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274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(PNP Handler)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160267" y="278691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160267" y="4904666"/>
            <a:ext cx="0" cy="1791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4103589" y="503960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194011" y="2860964"/>
            <a:ext cx="0" cy="1791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4133029" y="4886517"/>
            <a:ext cx="204509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4177637" y="3026347"/>
            <a:ext cx="204509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770594" y="5455459"/>
            <a:ext cx="0" cy="17911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333828" y="4899864"/>
            <a:ext cx="0" cy="30518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46" y="365125"/>
            <a:ext cx="3421324" cy="4143472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V="1">
            <a:off x="4366148" y="2661138"/>
            <a:ext cx="15998" cy="3652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4333828" y="2410734"/>
            <a:ext cx="13512" cy="12742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4157915" y="2681051"/>
            <a:ext cx="204509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4158829" y="2566156"/>
            <a:ext cx="204509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133029" y="2538157"/>
            <a:ext cx="0" cy="1791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4172078" y="2341047"/>
            <a:ext cx="164493" cy="7414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3469324" y="2335910"/>
            <a:ext cx="66701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3465614" y="2332305"/>
            <a:ext cx="0" cy="330226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3442168" y="5634570"/>
            <a:ext cx="234669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4129319" y="5185123"/>
            <a:ext cx="204509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4129319" y="5185123"/>
            <a:ext cx="0" cy="1791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091756" y="5367840"/>
            <a:ext cx="204509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4253413" y="5342957"/>
            <a:ext cx="13512" cy="12742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4091756" y="5445740"/>
            <a:ext cx="216343" cy="10799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4091757" y="5545014"/>
            <a:ext cx="167883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9405284" y="221956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9479332" y="2219565"/>
            <a:ext cx="485283" cy="370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9479332" y="1934308"/>
            <a:ext cx="485283" cy="28525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9462044" y="1606061"/>
            <a:ext cx="0" cy="28718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9479332" y="1474542"/>
            <a:ext cx="1212114" cy="12658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0691446" y="1027906"/>
            <a:ext cx="0" cy="44663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10691447" y="1027906"/>
            <a:ext cx="23446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10945644" y="879231"/>
            <a:ext cx="308510" cy="14867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11254154" y="879232"/>
            <a:ext cx="0" cy="194470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11254155" y="2786916"/>
            <a:ext cx="410864" cy="244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V="1">
            <a:off x="11665019" y="1251224"/>
            <a:ext cx="0" cy="154675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431816" y="4719113"/>
            <a:ext cx="83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=6.8M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443764" y="2987843"/>
            <a:ext cx="83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=12.6M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16222" y="223689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35094" y="189662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60407" y="1668858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682496" y="129161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245203" y="1045392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626484" y="80351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949299" y="68471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858992" y="189297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242781" y="282740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1262212" y="150343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00848" y="518672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068887" y="5159834"/>
            <a:ext cx="804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190+290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807283" y="534357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78446" y="5320880"/>
            <a:ext cx="5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738586" y="543746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9" y="4158625"/>
            <a:ext cx="2937692" cy="2507530"/>
          </a:xfrm>
          <a:prstGeom prst="rect">
            <a:avLst/>
          </a:prstGeom>
        </p:spPr>
      </p:pic>
      <p:cxnSp>
        <p:nvCxnSpPr>
          <p:cNvPr id="102" name="직선 연결선 101"/>
          <p:cNvCxnSpPr/>
          <p:nvPr/>
        </p:nvCxnSpPr>
        <p:spPr>
          <a:xfrm flipH="1">
            <a:off x="1068075" y="5433245"/>
            <a:ext cx="428289" cy="3713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1068075" y="5289279"/>
            <a:ext cx="77219" cy="16253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1469430" y="5265442"/>
            <a:ext cx="124134" cy="20715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H="1" flipV="1">
            <a:off x="1595249" y="5289279"/>
            <a:ext cx="38998" cy="49393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1145294" y="5764639"/>
            <a:ext cx="496850" cy="25899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>
            <a:off x="1145295" y="5857001"/>
            <a:ext cx="2058716" cy="16663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790733" y="5189111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32109" y="543324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00635" y="5169438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598545" y="538338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59812" y="5783208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284815" y="529311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325460" y="4964502"/>
            <a:ext cx="2826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500+200+570+170+250+200+450+250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036255" y="4672468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72564" y="4819483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63250" y="2786916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024089" y="304995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345651" y="2766750"/>
            <a:ext cx="2826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500+200+570+170+250+200+450+250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316016" y="2492788"/>
            <a:ext cx="804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190+290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90665" y="2501375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313822" y="2355700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893058" y="2338579"/>
            <a:ext cx="433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931201" y="2791721"/>
            <a:ext cx="5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34578" y="5652563"/>
            <a:ext cx="5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377327" y="5894138"/>
            <a:ext cx="5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543711" y="2072515"/>
            <a:ext cx="5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5610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 smtClean="0"/>
              <a:t>(</a:t>
            </a:r>
            <a:r>
              <a:rPr lang="en-US" altLang="ko-KR" dirty="0"/>
              <a:t>PNP Handler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887674" y="1825625"/>
            <a:ext cx="2466126" cy="2948912"/>
            <a:chOff x="5075429" y="3555947"/>
            <a:chExt cx="2466126" cy="29489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429" y="3555947"/>
              <a:ext cx="2466126" cy="2948912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 flipH="1">
              <a:off x="6764146" y="4234261"/>
              <a:ext cx="17548" cy="79614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29154" y="3783911"/>
              <a:ext cx="460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</a:rPr>
                <a:t>Z</a:t>
              </a:r>
              <a:endParaRPr lang="ko-KR" altLang="en-US" sz="2000" b="1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80382"/>
              </p:ext>
            </p:extLst>
          </p:nvPr>
        </p:nvGraphicFramePr>
        <p:xfrm>
          <a:off x="838200" y="1487589"/>
          <a:ext cx="4842753" cy="52147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541"/>
                <a:gridCol w="1092982"/>
                <a:gridCol w="454008"/>
                <a:gridCol w="1118206"/>
                <a:gridCol w="454008"/>
                <a:gridCol w="454008"/>
              </a:tblGrid>
              <a:tr h="11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NAME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CABLE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길이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M)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CONETOR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COLOR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LABEL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PNP HANDLER#1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Z-LIMIT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(LOCAL)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 E-CON 4P x 3EA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10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PNP HANDLER#2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Z-LIMIT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(LOCAL)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 E-CON 4P x 3EA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10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PNP HANDLER#1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Z-LIMIT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(BOX)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 E-CON 4P x 3EA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NEG18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10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PNP HANDLER#2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Z-LIMIT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(BOX)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 E-CON 4P x 3EA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N24VU2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10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P24VU2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52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(PNP </a:t>
            </a:r>
            <a:r>
              <a:rPr lang="en-US" altLang="ko-KR" dirty="0" smtClean="0"/>
              <a:t>Handler</a:t>
            </a:r>
            <a:r>
              <a:rPr lang="en-US" altLang="ko-KR" dirty="0"/>
              <a:t> Local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961885"/>
              </p:ext>
            </p:extLst>
          </p:nvPr>
        </p:nvGraphicFramePr>
        <p:xfrm>
          <a:off x="838200" y="1359237"/>
          <a:ext cx="2903837" cy="53257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926"/>
                <a:gridCol w="624140"/>
                <a:gridCol w="359674"/>
                <a:gridCol w="618851"/>
                <a:gridCol w="285623"/>
                <a:gridCol w="285623"/>
              </a:tblGrid>
              <a:tr h="70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NAME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CABLE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CONETOR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COLOR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LABEL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8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8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HANDLER#2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8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HANDLER#2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8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SPARE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894069" y="1435382"/>
            <a:ext cx="1234191" cy="1117317"/>
            <a:chOff x="5018277" y="1734306"/>
            <a:chExt cx="1295090" cy="11574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1659330"/>
            <a:ext cx="924980" cy="61810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894069" y="2799725"/>
            <a:ext cx="1234191" cy="1117317"/>
            <a:chOff x="5018277" y="1734306"/>
            <a:chExt cx="1295090" cy="1157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3023673"/>
            <a:ext cx="924980" cy="61810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94069" y="4142906"/>
            <a:ext cx="1234191" cy="1117317"/>
            <a:chOff x="5018277" y="1734306"/>
            <a:chExt cx="1295090" cy="11574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4366854"/>
            <a:ext cx="924980" cy="61810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894069" y="5434771"/>
            <a:ext cx="1234191" cy="1117317"/>
            <a:chOff x="5018277" y="1734306"/>
            <a:chExt cx="1295090" cy="115742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5658719"/>
            <a:ext cx="924980" cy="61810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536799" y="1282828"/>
            <a:ext cx="5286514" cy="5478551"/>
            <a:chOff x="6565900" y="1336127"/>
            <a:chExt cx="5286514" cy="547855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5900" y="1336127"/>
              <a:ext cx="5245100" cy="267825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5900" y="4093319"/>
              <a:ext cx="5019396" cy="272135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319158" y="505866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X4708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19158" y="520777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X4709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48997" y="590763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48997" y="605675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X470F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5188" y="591973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25188" y="606884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88759" y="600459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88759" y="6153713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321724" y="553032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X470B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21724" y="567944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69826" y="5160995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X4706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569826" y="531011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X4707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424201" y="481244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4201" y="49615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97605" y="490323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97605" y="5039648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04062" y="45492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04062" y="469832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94679" y="460237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794679" y="475148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50203" y="425569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870838" y="539919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X470A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34701" y="573900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687580" y="583099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573075" y="501779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97604" y="478012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82131" y="164651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82131" y="179562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410509" y="150901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10509" y="165813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263187" y="206985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219449" y="318758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X4608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19449" y="333669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X4609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700176" y="271898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700176" y="286810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X460F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685880" y="260115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79669" y="256811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79669" y="2717233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503240" y="256309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503240" y="271220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502061" y="238948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17211" y="267204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X460B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17211" y="282115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92231" y="310642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X4606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92231" y="324283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X4607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95480" y="296322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08121" y="31464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08121" y="329557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818396" y="346383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818395" y="32043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811543" y="331842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5123" y="3469178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X460A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2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하네스관련</a:t>
            </a:r>
            <a:r>
              <a:rPr lang="ko-KR" altLang="en-US" dirty="0" smtClean="0"/>
              <a:t> 문서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자료</a:t>
            </a:r>
            <a:r>
              <a:rPr lang="en-US" altLang="ko-KR" dirty="0"/>
              <a:t>(</a:t>
            </a:r>
            <a:r>
              <a:rPr lang="ko-KR" altLang="en-US" dirty="0"/>
              <a:t>활용프로그램</a:t>
            </a:r>
            <a:r>
              <a:rPr lang="en-US" altLang="ko-KR" dirty="0"/>
              <a:t> : </a:t>
            </a:r>
            <a:r>
              <a:rPr lang="en-US" altLang="ko-KR" dirty="0" err="1"/>
              <a:t>eDrawings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\\100.100.100.33\09. </a:t>
            </a:r>
            <a:r>
              <a:rPr lang="en-US" altLang="ko-KR" dirty="0" err="1"/>
              <a:t>RnD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r>
              <a:rPr lang="en-US" altLang="ko-KR" dirty="0"/>
              <a:t>\01. </a:t>
            </a:r>
            <a:r>
              <a:rPr lang="ko-KR" altLang="en-US" dirty="0"/>
              <a:t>기구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\</a:t>
            </a:r>
            <a:r>
              <a:rPr lang="ko-KR" altLang="en-US" dirty="0"/>
              <a:t>과제도면</a:t>
            </a:r>
            <a:r>
              <a:rPr lang="en-US" altLang="ko-KR" dirty="0"/>
              <a:t>\2025</a:t>
            </a:r>
            <a:r>
              <a:rPr lang="ko-KR" altLang="en-US" dirty="0"/>
              <a:t>년</a:t>
            </a:r>
            <a:r>
              <a:rPr lang="en-US" altLang="ko-KR" dirty="0"/>
              <a:t>_</a:t>
            </a:r>
            <a:r>
              <a:rPr lang="ko-KR" altLang="en-US" dirty="0"/>
              <a:t>과제도면</a:t>
            </a:r>
            <a:r>
              <a:rPr lang="en-US" altLang="ko-KR" dirty="0"/>
              <a:t>\2025A022-S4L(SSR Line, SSR-IV(Gv3D)2, TOPPAN)-1Line\1. </a:t>
            </a:r>
            <a:r>
              <a:rPr lang="ko-KR" altLang="en-US" dirty="0"/>
              <a:t>도면</a:t>
            </a:r>
            <a:r>
              <a:rPr lang="en-US" altLang="ko-KR" dirty="0"/>
              <a:t>-</a:t>
            </a:r>
            <a:r>
              <a:rPr lang="en-US" altLang="ko-KR" dirty="0" smtClean="0"/>
              <a:t>2025A022-S4L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명칭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위치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r>
              <a:rPr lang="en-US" altLang="ko-KR" dirty="0"/>
              <a:t>(</a:t>
            </a:r>
            <a:r>
              <a:rPr lang="ko-KR" altLang="en-US" dirty="0"/>
              <a:t>활용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r>
              <a:rPr lang="en-US" altLang="ko-KR" dirty="0"/>
              <a:t> : EXCEL, POWER POINT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\\100.100.100.33\09. </a:t>
            </a:r>
            <a:r>
              <a:rPr lang="en-US" altLang="ko-KR" dirty="0" err="1"/>
              <a:t>RnD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r>
              <a:rPr lang="en-US" altLang="ko-KR" dirty="0"/>
              <a:t>\01. </a:t>
            </a:r>
            <a:r>
              <a:rPr lang="ko-KR" altLang="en-US" dirty="0"/>
              <a:t>기구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전장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\</a:t>
            </a:r>
            <a:r>
              <a:rPr lang="ko-KR" altLang="en-US" dirty="0"/>
              <a:t>과제도면</a:t>
            </a:r>
            <a:r>
              <a:rPr lang="en-US" altLang="ko-KR" dirty="0"/>
              <a:t>\2025</a:t>
            </a:r>
            <a:r>
              <a:rPr lang="ko-KR" altLang="en-US" dirty="0"/>
              <a:t>년</a:t>
            </a:r>
            <a:r>
              <a:rPr lang="en-US" altLang="ko-KR" dirty="0"/>
              <a:t>_</a:t>
            </a:r>
            <a:r>
              <a:rPr lang="ko-KR" altLang="en-US" dirty="0"/>
              <a:t>과제도면</a:t>
            </a:r>
            <a:r>
              <a:rPr lang="en-US" altLang="ko-KR" dirty="0"/>
              <a:t>\2025A022-S4L(SSR Line, SSR-IV(Gv3D)2, TOPPAN)-1Line\4. </a:t>
            </a:r>
            <a:r>
              <a:rPr lang="ko-KR" altLang="en-US" dirty="0"/>
              <a:t>회로관련</a:t>
            </a:r>
            <a:r>
              <a:rPr lang="en-US" altLang="ko-KR" dirty="0"/>
              <a:t>-2025A022-S4L\1.</a:t>
            </a:r>
            <a:r>
              <a:rPr lang="ko-KR" altLang="en-US" dirty="0"/>
              <a:t>회로도면</a:t>
            </a:r>
            <a:r>
              <a:rPr lang="en-US" altLang="ko-KR" dirty="0"/>
              <a:t>\IO Tag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2016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(PNP </a:t>
            </a:r>
            <a:r>
              <a:rPr lang="en-US" altLang="ko-KR" dirty="0" smtClean="0"/>
              <a:t>Handler Box)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385838"/>
              </p:ext>
            </p:extLst>
          </p:nvPr>
        </p:nvGraphicFramePr>
        <p:xfrm>
          <a:off x="838200" y="1359210"/>
          <a:ext cx="2829695" cy="5288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290"/>
                <a:gridCol w="608204"/>
                <a:gridCol w="350491"/>
                <a:gridCol w="603050"/>
                <a:gridCol w="278330"/>
                <a:gridCol w="278330"/>
              </a:tblGrid>
              <a:tr h="70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NAME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CABLE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CONETOR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COLOR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u="none" strike="noStrike">
                          <a:effectLst/>
                        </a:rPr>
                        <a:t>LABEL</a:t>
                      </a:r>
                      <a:endParaRPr lang="en-US" sz="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7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HANDLER#1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X4615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Y560E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7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HANDLER#2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Y570E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7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PNP HANDLER#2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SENSOR#2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1.5 x 3Y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N24VU2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X4715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5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  <a:tr h="67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/■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SPARE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60" marR="2060" marT="2060" marB="0" anchor="ctr"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894069" y="1435382"/>
            <a:ext cx="1234191" cy="1117317"/>
            <a:chOff x="5018277" y="1734306"/>
            <a:chExt cx="1295090" cy="11574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1659330"/>
            <a:ext cx="924980" cy="61810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894069" y="2799725"/>
            <a:ext cx="1234191" cy="1117317"/>
            <a:chOff x="5018277" y="1734306"/>
            <a:chExt cx="1295090" cy="1157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3023673"/>
            <a:ext cx="924980" cy="61810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94069" y="4142906"/>
            <a:ext cx="1234191" cy="1117317"/>
            <a:chOff x="5018277" y="1734306"/>
            <a:chExt cx="1295090" cy="11574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4366854"/>
            <a:ext cx="924980" cy="61810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894069" y="5434771"/>
            <a:ext cx="1234191" cy="1117317"/>
            <a:chOff x="5018277" y="1734306"/>
            <a:chExt cx="1295090" cy="115742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087635" y="1665999"/>
              <a:ext cx="1157425" cy="129403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018277" y="2391143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0" y="5658719"/>
            <a:ext cx="924980" cy="61810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536799" y="1282828"/>
            <a:ext cx="5286514" cy="5478551"/>
            <a:chOff x="6565900" y="1336127"/>
            <a:chExt cx="5286514" cy="547855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5900" y="1336127"/>
              <a:ext cx="5245100" cy="267825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5900" y="4093319"/>
              <a:ext cx="5019396" cy="272135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319158" y="505866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X4708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19158" y="520777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X4709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48997" y="590763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48997" y="605675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X470F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5188" y="591973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25188" y="606884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688759" y="600459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688759" y="6153713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321724" y="553032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X470B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21724" y="567944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69826" y="5160995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X4706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69826" y="531011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X4707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24201" y="481244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424201" y="49615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97605" y="490323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197605" y="5039648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04062" y="45492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04062" y="469832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794679" y="460237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794679" y="475148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Y570E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750203" y="425569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70838" y="539919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X470A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4701" y="573900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687580" y="583099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573075" y="501779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97604" y="478012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X4700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82131" y="164651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882131" y="179562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10509" y="150901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10509" y="165813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Y560E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263187" y="206985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219449" y="318758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X4608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219449" y="333669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X4609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00176" y="271898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700176" y="286810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X460F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685880" y="260115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579669" y="256811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579669" y="2717233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503240" y="2563090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503240" y="271220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502061" y="238948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617211" y="267204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X460B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617211" y="282115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92231" y="310642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X4606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92231" y="3242837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X4607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95480" y="296322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008121" y="3146456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08121" y="3295572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818396" y="3463831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818395" y="320430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811543" y="3318424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X4601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625123" y="3469178"/>
              <a:ext cx="632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X460A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7492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(PNP </a:t>
            </a:r>
            <a:r>
              <a:rPr lang="en-US" altLang="ko-KR" dirty="0" smtClean="0"/>
              <a:t>Handler)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20146" y="1690688"/>
            <a:ext cx="2818179" cy="3129164"/>
            <a:chOff x="3135574" y="2773680"/>
            <a:chExt cx="2427249" cy="35824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574" y="2773680"/>
              <a:ext cx="2427249" cy="3474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5574" y="6017569"/>
              <a:ext cx="2427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LOCATING TOUCH SWITCHES </a:t>
              </a:r>
              <a:r>
                <a:rPr lang="ko-KR" altLang="en-US" sz="800" dirty="0"/>
                <a:t>위치 결정 </a:t>
              </a:r>
              <a:r>
                <a:rPr lang="ko-KR" altLang="en-US" sz="800" dirty="0" smtClean="0"/>
                <a:t>스위치</a:t>
              </a:r>
              <a:endParaRPr lang="en-US" altLang="ko-KR" sz="800" dirty="0" smtClean="0"/>
            </a:p>
            <a:p>
              <a:r>
                <a:rPr lang="ko-KR" altLang="en-US" sz="800" dirty="0" smtClean="0"/>
                <a:t> </a:t>
              </a:r>
              <a:r>
                <a:rPr lang="ko-KR" altLang="en-US" sz="800" dirty="0"/>
                <a:t>－원통 타입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원통 타입 </a:t>
              </a:r>
              <a:r>
                <a:rPr lang="en-US" altLang="ko-KR" sz="800" dirty="0"/>
                <a:t>L</a:t>
              </a:r>
              <a:r>
                <a:rPr lang="ko-KR" altLang="en-US" sz="800" dirty="0"/>
                <a:t>형－ 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61" y="1690688"/>
            <a:ext cx="2548689" cy="22553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66" y="4725761"/>
            <a:ext cx="1627334" cy="17119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672" y="1690688"/>
            <a:ext cx="2449749" cy="24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701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(HEPA FILTER)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191" y="1825625"/>
            <a:ext cx="64836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538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(HEPA FILTER)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306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(PLC-1, INPUT)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422422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라이트커튼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X2100, X2101</a:t>
            </a:r>
          </a:p>
          <a:p>
            <a:r>
              <a:rPr lang="ko-KR" altLang="en-US" dirty="0" smtClean="0"/>
              <a:t>대차감지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X2102</a:t>
            </a:r>
          </a:p>
          <a:p>
            <a:r>
              <a:rPr lang="ko-KR" altLang="en-US" dirty="0" smtClean="0"/>
              <a:t>컨베이어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X2104 ~ X2119</a:t>
            </a:r>
          </a:p>
          <a:p>
            <a:pPr lvl="1"/>
            <a:r>
              <a:rPr lang="en-US" altLang="ko-KR" dirty="0"/>
              <a:t>X2300 ~ </a:t>
            </a:r>
            <a:r>
              <a:rPr lang="en-US" altLang="ko-KR" dirty="0" smtClean="0"/>
              <a:t>X230D</a:t>
            </a:r>
          </a:p>
          <a:p>
            <a:pPr lvl="1"/>
            <a:r>
              <a:rPr lang="en-US" altLang="ko-KR" dirty="0" smtClean="0"/>
              <a:t>X2500 ~ X250F</a:t>
            </a:r>
            <a:endParaRPr lang="en-US" altLang="ko-KR" dirty="0"/>
          </a:p>
          <a:p>
            <a:r>
              <a:rPr lang="en-US" altLang="ko-KR" dirty="0" err="1"/>
              <a:t>Foup</a:t>
            </a:r>
            <a:r>
              <a:rPr lang="en-US" altLang="ko-KR" dirty="0"/>
              <a:t> Door Detach(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X230A ~ X230D</a:t>
            </a:r>
          </a:p>
          <a:p>
            <a:pPr lvl="1"/>
            <a:r>
              <a:rPr lang="en-US" altLang="ko-KR" dirty="0" smtClean="0"/>
              <a:t>X2500, X2501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대차감지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X2202</a:t>
            </a:r>
          </a:p>
          <a:p>
            <a:r>
              <a:rPr lang="ko-KR" altLang="en-US" dirty="0" smtClean="0"/>
              <a:t>컨베이어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X2204 ~ X2219</a:t>
            </a:r>
          </a:p>
          <a:p>
            <a:pPr lvl="1"/>
            <a:r>
              <a:rPr lang="en-US" altLang="ko-KR" dirty="0"/>
              <a:t>X2310 ~ </a:t>
            </a:r>
            <a:r>
              <a:rPr lang="en-US" altLang="ko-KR" dirty="0" smtClean="0"/>
              <a:t>X231D</a:t>
            </a:r>
          </a:p>
          <a:p>
            <a:pPr lvl="1"/>
            <a:r>
              <a:rPr lang="en-US" altLang="ko-KR" dirty="0" smtClean="0"/>
              <a:t>X2510 ~ X251F</a:t>
            </a:r>
            <a:endParaRPr lang="en-US" altLang="ko-KR" dirty="0"/>
          </a:p>
          <a:p>
            <a:r>
              <a:rPr lang="en-US" altLang="ko-KR" dirty="0" err="1" smtClean="0"/>
              <a:t>Foup</a:t>
            </a:r>
            <a:r>
              <a:rPr lang="en-US" altLang="ko-KR" dirty="0" smtClean="0"/>
              <a:t> Door Detach(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X231A ~ X231D</a:t>
            </a:r>
          </a:p>
          <a:p>
            <a:pPr lvl="1"/>
            <a:r>
              <a:rPr lang="en-US" altLang="ko-KR" dirty="0" smtClean="0"/>
              <a:t>X2510</a:t>
            </a:r>
            <a:r>
              <a:rPr lang="en-US" altLang="ko-KR" dirty="0"/>
              <a:t>, </a:t>
            </a:r>
            <a:r>
              <a:rPr lang="en-US" altLang="ko-KR" dirty="0" smtClean="0"/>
              <a:t>X2511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7361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(PLC-1, INPUT)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050" cy="435133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비상정지스위치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X2400</a:t>
            </a:r>
          </a:p>
          <a:p>
            <a:r>
              <a:rPr lang="ko-KR" altLang="en-US" dirty="0"/>
              <a:t>운전스위치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X2401</a:t>
            </a:r>
          </a:p>
          <a:p>
            <a:r>
              <a:rPr lang="ko-KR" altLang="en-US" dirty="0" smtClean="0"/>
              <a:t>정지스위치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X2402</a:t>
            </a:r>
          </a:p>
          <a:p>
            <a:r>
              <a:rPr lang="ko-KR" altLang="en-US" dirty="0" smtClean="0"/>
              <a:t>운전준비스위치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X2403</a:t>
            </a:r>
          </a:p>
          <a:p>
            <a:r>
              <a:rPr lang="ko-KR" altLang="en-US" dirty="0" err="1" smtClean="0"/>
              <a:t>리셋스위치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X2404</a:t>
            </a:r>
          </a:p>
          <a:p>
            <a:r>
              <a:rPr lang="ko-KR" altLang="en-US" dirty="0" smtClean="0"/>
              <a:t>수동스위치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X2405</a:t>
            </a:r>
          </a:p>
          <a:p>
            <a:r>
              <a:rPr lang="ko-KR" altLang="en-US" dirty="0" smtClean="0"/>
              <a:t>자동스위치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X2406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핸</a:t>
            </a:r>
            <a:r>
              <a:rPr lang="ko-KR" altLang="en-US" dirty="0" smtClean="0"/>
              <a:t>드터치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X240A ~ X240E</a:t>
            </a:r>
          </a:p>
          <a:p>
            <a:r>
              <a:rPr lang="en-US" altLang="ko-KR" dirty="0" smtClean="0"/>
              <a:t>Main Air</a:t>
            </a:r>
          </a:p>
          <a:p>
            <a:pPr lvl="1"/>
            <a:r>
              <a:rPr lang="en-US" altLang="ko-KR" dirty="0" smtClean="0"/>
              <a:t>X2411 ~ X2416</a:t>
            </a:r>
          </a:p>
          <a:p>
            <a:r>
              <a:rPr lang="en-US" altLang="ko-KR" dirty="0" smtClean="0"/>
              <a:t>EFEM(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 </a:t>
            </a:r>
            <a:r>
              <a:rPr lang="en-US" altLang="ko-KR" sz="1400" u="sng" dirty="0" smtClean="0">
                <a:hlinkClick r:id="rId2"/>
              </a:rPr>
              <a:t>Equipment </a:t>
            </a:r>
            <a:r>
              <a:rPr lang="en-US" altLang="ko-KR" sz="1400" u="sng" dirty="0">
                <a:hlinkClick r:id="rId2"/>
              </a:rPr>
              <a:t>Front End </a:t>
            </a:r>
            <a:r>
              <a:rPr lang="en-US" altLang="ko-KR" sz="1400" u="sng" dirty="0" smtClean="0">
                <a:hlinkClick r:id="rId2"/>
              </a:rPr>
              <a:t>Module</a:t>
            </a:r>
            <a:endParaRPr lang="en-US" altLang="ko-KR" sz="1400" dirty="0" smtClean="0"/>
          </a:p>
          <a:p>
            <a:pPr lvl="1"/>
            <a:r>
              <a:rPr lang="en-US" altLang="ko-KR" dirty="0" smtClean="0"/>
              <a:t>X241A, X241B, X241E</a:t>
            </a:r>
          </a:p>
          <a:p>
            <a:r>
              <a:rPr lang="en-US" altLang="ko-KR" dirty="0"/>
              <a:t>EFEM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r>
              <a:rPr lang="en-US" altLang="ko-KR" u="sng" dirty="0">
                <a:hlinkClick r:id="rId2"/>
              </a:rPr>
              <a:t> </a:t>
            </a:r>
            <a:r>
              <a:rPr lang="en-US" altLang="ko-KR" sz="1400" u="sng" dirty="0">
                <a:hlinkClick r:id="rId2"/>
              </a:rPr>
              <a:t>Equipment Front End </a:t>
            </a:r>
            <a:r>
              <a:rPr lang="en-US" altLang="ko-KR" sz="1400" u="sng" dirty="0" smtClean="0">
                <a:hlinkClick r:id="rId2"/>
              </a:rPr>
              <a:t>Module</a:t>
            </a:r>
            <a:endParaRPr lang="en-US" altLang="ko-KR" dirty="0"/>
          </a:p>
          <a:p>
            <a:pPr lvl="1"/>
            <a:r>
              <a:rPr lang="en-US" altLang="ko-KR" dirty="0" smtClean="0"/>
              <a:t>X241C, X241D, X241F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0116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List (PLC-1, INPUT)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050" cy="4351338"/>
          </a:xfrm>
        </p:spPr>
        <p:txBody>
          <a:bodyPr/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제품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X2600 ~ X2605 </a:t>
            </a:r>
          </a:p>
          <a:p>
            <a:r>
              <a:rPr lang="en-US" altLang="ko-KR" dirty="0" smtClean="0"/>
              <a:t>DM</a:t>
            </a:r>
            <a:r>
              <a:rPr lang="ko-KR" altLang="en-US" dirty="0" smtClean="0"/>
              <a:t>리더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X2606 ~ X2608 (</a:t>
            </a:r>
            <a:r>
              <a:rPr lang="en-US" altLang="ko-KR" dirty="0" err="1" smtClean="0"/>
              <a:t>cognex</a:t>
            </a:r>
            <a:r>
              <a:rPr lang="en-US" altLang="ko-KR" dirty="0" smtClean="0"/>
              <a:t> cable)</a:t>
            </a:r>
          </a:p>
          <a:p>
            <a:r>
              <a:rPr lang="en-US" altLang="ko-KR" dirty="0" smtClean="0"/>
              <a:t>SSR #1 I/F</a:t>
            </a:r>
          </a:p>
          <a:p>
            <a:pPr lvl="1"/>
            <a:r>
              <a:rPr lang="en-US" altLang="ko-KR" dirty="0" smtClean="0"/>
              <a:t>X260A ~ X2613</a:t>
            </a:r>
          </a:p>
          <a:p>
            <a:r>
              <a:rPr lang="en-US" altLang="ko-KR" dirty="0" smtClean="0"/>
              <a:t>Index</a:t>
            </a:r>
            <a:r>
              <a:rPr lang="ko-KR" altLang="en-US" dirty="0" smtClean="0"/>
              <a:t> </a:t>
            </a:r>
            <a:r>
              <a:rPr lang="en-US" altLang="ko-KR" dirty="0" smtClean="0"/>
              <a:t>Arm</a:t>
            </a:r>
          </a:p>
          <a:p>
            <a:pPr lvl="1"/>
            <a:r>
              <a:rPr lang="en-US" altLang="ko-KR" dirty="0" smtClean="0"/>
              <a:t>X2615 ~ X261F	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Flipper Arm(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X2700 ~ X270F</a:t>
            </a:r>
          </a:p>
          <a:p>
            <a:r>
              <a:rPr lang="en-US" altLang="ko-KR" dirty="0"/>
              <a:t>Flipper </a:t>
            </a:r>
            <a:r>
              <a:rPr lang="en-US" altLang="ko-KR" dirty="0" smtClean="0"/>
              <a:t>Arm(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X2710 </a:t>
            </a:r>
            <a:r>
              <a:rPr lang="en-US" altLang="ko-KR" dirty="0"/>
              <a:t>~ </a:t>
            </a:r>
            <a:r>
              <a:rPr lang="en-US" altLang="ko-KR" dirty="0" smtClean="0"/>
              <a:t>X2718</a:t>
            </a:r>
            <a:endParaRPr lang="en-US" altLang="ko-KR" dirty="0"/>
          </a:p>
          <a:p>
            <a:r>
              <a:rPr lang="ko-KR" altLang="en-US" dirty="0" err="1" smtClean="0"/>
              <a:t>이오나이저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X271D ~ X271F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49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List (PLC-1, OUTPUT)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975538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라이트커튼</a:t>
            </a:r>
            <a:endParaRPr lang="en-US" altLang="ko-KR" dirty="0"/>
          </a:p>
          <a:p>
            <a:pPr lvl="1"/>
            <a:r>
              <a:rPr lang="en-US" altLang="ko-KR" dirty="0" smtClean="0"/>
              <a:t>Y3100 ~ Y3101 </a:t>
            </a:r>
          </a:p>
          <a:p>
            <a:r>
              <a:rPr lang="ko-KR" altLang="en-US" dirty="0"/>
              <a:t>컨베이어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smtClean="0"/>
              <a:t>Y3105 ~ Y311F</a:t>
            </a:r>
          </a:p>
          <a:p>
            <a:pPr lvl="1"/>
            <a:r>
              <a:rPr lang="en-US" altLang="ko-KR" dirty="0" smtClean="0"/>
              <a:t>Y3300 ~ Y330F</a:t>
            </a:r>
          </a:p>
          <a:p>
            <a:pPr lvl="1"/>
            <a:r>
              <a:rPr lang="en-US" altLang="ko-KR" dirty="0" smtClean="0"/>
              <a:t>Y3407 ~ Y340E</a:t>
            </a:r>
          </a:p>
          <a:p>
            <a:pPr lvl="1"/>
            <a:r>
              <a:rPr lang="en-US" altLang="ko-KR" dirty="0" smtClean="0"/>
              <a:t>Y3509 ~ Y350F</a:t>
            </a:r>
          </a:p>
          <a:p>
            <a:r>
              <a:rPr lang="ko-KR" altLang="en-US" dirty="0"/>
              <a:t>컨베이어 램프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/>
              <a:t>Y3407 ~ </a:t>
            </a:r>
            <a:r>
              <a:rPr lang="en-US" altLang="ko-KR" dirty="0" smtClean="0"/>
              <a:t>Y340E</a:t>
            </a:r>
          </a:p>
          <a:p>
            <a:r>
              <a:rPr lang="ko-KR" altLang="en-US" dirty="0" smtClean="0"/>
              <a:t>컨베이어 스위치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Y3105, Y3106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33874" y="1825625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타워램프</a:t>
            </a:r>
            <a:endParaRPr lang="en-US" altLang="ko-KR" dirty="0"/>
          </a:p>
          <a:p>
            <a:pPr lvl="1"/>
            <a:r>
              <a:rPr lang="en-US" altLang="ko-KR" dirty="0"/>
              <a:t>Y3200 ~ Y3204</a:t>
            </a:r>
          </a:p>
          <a:p>
            <a:r>
              <a:rPr lang="ko-KR" altLang="en-US" dirty="0" smtClean="0"/>
              <a:t>컨베이어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Y3205 </a:t>
            </a:r>
            <a:r>
              <a:rPr lang="en-US" altLang="ko-KR" dirty="0"/>
              <a:t>~ </a:t>
            </a:r>
            <a:r>
              <a:rPr lang="en-US" altLang="ko-KR" dirty="0" smtClean="0"/>
              <a:t>Y321F</a:t>
            </a:r>
          </a:p>
          <a:p>
            <a:pPr lvl="1"/>
            <a:r>
              <a:rPr lang="en-US" altLang="ko-KR" dirty="0" smtClean="0"/>
              <a:t>Y3310 ~ Y331F</a:t>
            </a:r>
            <a:endParaRPr lang="en-US" altLang="ko-KR" dirty="0"/>
          </a:p>
          <a:p>
            <a:pPr lvl="1"/>
            <a:r>
              <a:rPr lang="en-US" altLang="ko-KR" dirty="0" smtClean="0"/>
              <a:t>Y340F ~ Y3416</a:t>
            </a:r>
          </a:p>
          <a:p>
            <a:pPr lvl="1"/>
            <a:r>
              <a:rPr lang="en-US" altLang="ko-KR" dirty="0" smtClean="0"/>
              <a:t>Y3519 ~ Y351F</a:t>
            </a:r>
          </a:p>
          <a:p>
            <a:r>
              <a:rPr lang="ko-KR" altLang="en-US" dirty="0" smtClean="0"/>
              <a:t>컨베이어 램프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Y340F ~ Y3416</a:t>
            </a:r>
          </a:p>
          <a:p>
            <a:r>
              <a:rPr lang="ko-KR" altLang="en-US" dirty="0"/>
              <a:t>컨베이어 스위치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Y3205</a:t>
            </a:r>
            <a:r>
              <a:rPr lang="en-US" altLang="ko-KR" dirty="0"/>
              <a:t>, </a:t>
            </a:r>
            <a:r>
              <a:rPr lang="en-US" altLang="ko-KR" dirty="0" smtClean="0"/>
              <a:t>Y3206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541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(PLC-1, OUTPUT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881284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운전스위치 램프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Y3401</a:t>
            </a:r>
          </a:p>
          <a:p>
            <a:r>
              <a:rPr lang="ko-KR" altLang="en-US" dirty="0" smtClean="0"/>
              <a:t>정지스위치</a:t>
            </a:r>
            <a:r>
              <a:rPr lang="ko-KR" altLang="en-US" dirty="0"/>
              <a:t> 램프</a:t>
            </a:r>
            <a:endParaRPr lang="en-US" altLang="ko-KR" dirty="0" smtClean="0"/>
          </a:p>
          <a:p>
            <a:pPr lvl="1"/>
            <a:r>
              <a:rPr lang="en-US" altLang="ko-KR" dirty="0"/>
              <a:t>Y3402</a:t>
            </a:r>
            <a:endParaRPr lang="en-US" altLang="ko-KR" dirty="0" smtClean="0"/>
          </a:p>
          <a:p>
            <a:r>
              <a:rPr lang="ko-KR" altLang="en-US" dirty="0"/>
              <a:t>운전준비스위치 램프</a:t>
            </a:r>
            <a:endParaRPr lang="en-US" altLang="ko-KR" dirty="0" smtClean="0"/>
          </a:p>
          <a:p>
            <a:pPr lvl="1"/>
            <a:r>
              <a:rPr lang="en-US" altLang="ko-KR" dirty="0"/>
              <a:t>Y3</a:t>
            </a:r>
            <a:r>
              <a:rPr lang="en-US" altLang="ko-KR" dirty="0" smtClean="0"/>
              <a:t>403</a:t>
            </a:r>
          </a:p>
          <a:p>
            <a:r>
              <a:rPr lang="ko-KR" altLang="en-US" dirty="0" err="1" smtClean="0"/>
              <a:t>리셋스위치</a:t>
            </a:r>
            <a:r>
              <a:rPr lang="ko-KR" altLang="en-US" dirty="0"/>
              <a:t> 램프</a:t>
            </a:r>
            <a:endParaRPr lang="en-US" altLang="ko-KR" dirty="0" smtClean="0"/>
          </a:p>
          <a:p>
            <a:pPr lvl="1"/>
            <a:r>
              <a:rPr lang="en-US" altLang="ko-KR" dirty="0"/>
              <a:t>Y3404</a:t>
            </a:r>
            <a:endParaRPr lang="en-US" altLang="ko-KR" dirty="0" smtClean="0"/>
          </a:p>
          <a:p>
            <a:r>
              <a:rPr lang="ko-KR" altLang="en-US" dirty="0"/>
              <a:t>수동스위치 램프</a:t>
            </a:r>
            <a:endParaRPr lang="en-US" altLang="ko-KR" dirty="0" smtClean="0"/>
          </a:p>
          <a:p>
            <a:pPr lvl="1"/>
            <a:r>
              <a:rPr lang="en-US" altLang="ko-KR" dirty="0"/>
              <a:t>Y3</a:t>
            </a:r>
            <a:r>
              <a:rPr lang="en-US" altLang="ko-KR" dirty="0" smtClean="0"/>
              <a:t>405</a:t>
            </a:r>
          </a:p>
          <a:p>
            <a:r>
              <a:rPr lang="ko-KR" altLang="en-US" dirty="0" smtClean="0"/>
              <a:t>자동스위치</a:t>
            </a:r>
            <a:r>
              <a:rPr lang="ko-KR" altLang="en-US" dirty="0"/>
              <a:t> 램프</a:t>
            </a:r>
            <a:endParaRPr lang="en-US" altLang="ko-KR" dirty="0" smtClean="0"/>
          </a:p>
          <a:p>
            <a:pPr lvl="1"/>
            <a:r>
              <a:rPr lang="en-US" altLang="ko-KR" dirty="0"/>
              <a:t>Y3406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핸</a:t>
            </a:r>
            <a:r>
              <a:rPr lang="ko-KR" altLang="en-US" dirty="0" smtClean="0"/>
              <a:t>드터치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X240A ~ X240E</a:t>
            </a:r>
          </a:p>
          <a:p>
            <a:r>
              <a:rPr lang="en-US" altLang="ko-KR" dirty="0" smtClean="0"/>
              <a:t>Main Air</a:t>
            </a:r>
          </a:p>
          <a:p>
            <a:pPr lvl="1"/>
            <a:r>
              <a:rPr lang="en-US" altLang="ko-KR" dirty="0" smtClean="0"/>
              <a:t>X2411 ~ X2416</a:t>
            </a:r>
          </a:p>
          <a:p>
            <a:r>
              <a:rPr lang="en-US" altLang="ko-KR" dirty="0" smtClean="0"/>
              <a:t>EFEM(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 </a:t>
            </a:r>
            <a:r>
              <a:rPr lang="en-US" altLang="ko-KR" sz="1400" u="sng" dirty="0" smtClean="0">
                <a:hlinkClick r:id="rId2"/>
              </a:rPr>
              <a:t>Equipment </a:t>
            </a:r>
            <a:r>
              <a:rPr lang="en-US" altLang="ko-KR" sz="1400" u="sng" dirty="0">
                <a:hlinkClick r:id="rId2"/>
              </a:rPr>
              <a:t>Front End </a:t>
            </a:r>
            <a:r>
              <a:rPr lang="en-US" altLang="ko-KR" sz="1400" u="sng" dirty="0" smtClean="0">
                <a:hlinkClick r:id="rId2"/>
              </a:rPr>
              <a:t>Module</a:t>
            </a:r>
            <a:endParaRPr lang="en-US" altLang="ko-KR" sz="1400" dirty="0" smtClean="0"/>
          </a:p>
          <a:p>
            <a:pPr lvl="1"/>
            <a:r>
              <a:rPr lang="en-US" altLang="ko-KR" dirty="0" smtClean="0"/>
              <a:t>Y341A</a:t>
            </a:r>
          </a:p>
          <a:p>
            <a:r>
              <a:rPr lang="en-US" altLang="ko-KR" dirty="0"/>
              <a:t>EFEM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r>
              <a:rPr lang="en-US" altLang="ko-KR" u="sng" dirty="0">
                <a:hlinkClick r:id="rId2"/>
              </a:rPr>
              <a:t> </a:t>
            </a:r>
            <a:r>
              <a:rPr lang="en-US" altLang="ko-KR" sz="1400" u="sng" dirty="0">
                <a:hlinkClick r:id="rId2"/>
              </a:rPr>
              <a:t>Equipment Front End </a:t>
            </a:r>
            <a:r>
              <a:rPr lang="en-US" altLang="ko-KR" sz="1400" u="sng" dirty="0" smtClean="0">
                <a:hlinkClick r:id="rId2"/>
              </a:rPr>
              <a:t>Module</a:t>
            </a:r>
            <a:endParaRPr lang="en-US" altLang="ko-KR" dirty="0"/>
          </a:p>
          <a:p>
            <a:pPr lvl="1"/>
            <a:r>
              <a:rPr lang="en-US" altLang="ko-KR" dirty="0" smtClean="0"/>
              <a:t>Y341B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7229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List (PLC-1</a:t>
            </a:r>
            <a:r>
              <a:rPr lang="en-US" altLang="ko-KR" dirty="0"/>
              <a:t>, OUTPUT)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4354689" cy="4351338"/>
          </a:xfrm>
        </p:spPr>
        <p:txBody>
          <a:bodyPr/>
          <a:lstStyle/>
          <a:p>
            <a:r>
              <a:rPr lang="en-US" altLang="ko-KR" dirty="0" smtClean="0"/>
              <a:t>Index </a:t>
            </a:r>
            <a:r>
              <a:rPr lang="ko-KR" altLang="en-US" dirty="0" smtClean="0"/>
              <a:t>제품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Y3600 ~ </a:t>
            </a:r>
            <a:r>
              <a:rPr lang="en-US" altLang="ko-KR" dirty="0"/>
              <a:t>Y3</a:t>
            </a:r>
            <a:r>
              <a:rPr lang="en-US" altLang="ko-KR" dirty="0" smtClean="0"/>
              <a:t>605 </a:t>
            </a:r>
          </a:p>
          <a:p>
            <a:r>
              <a:rPr lang="en-US" altLang="ko-KR" dirty="0" smtClean="0"/>
              <a:t>DM</a:t>
            </a:r>
            <a:r>
              <a:rPr lang="ko-KR" altLang="en-US" dirty="0" smtClean="0"/>
              <a:t>리더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Y3606(</a:t>
            </a:r>
            <a:r>
              <a:rPr lang="en-US" altLang="ko-KR" dirty="0" err="1" smtClean="0"/>
              <a:t>cognex</a:t>
            </a:r>
            <a:r>
              <a:rPr lang="en-US" altLang="ko-KR" dirty="0" smtClean="0"/>
              <a:t> cable)</a:t>
            </a:r>
          </a:p>
          <a:p>
            <a:r>
              <a:rPr lang="en-US" altLang="ko-KR" dirty="0" smtClean="0"/>
              <a:t>SSR #1 I/F</a:t>
            </a:r>
          </a:p>
          <a:p>
            <a:pPr lvl="1"/>
            <a:r>
              <a:rPr lang="en-US" altLang="ko-KR" dirty="0"/>
              <a:t>Y360A ~ Y3613</a:t>
            </a:r>
            <a:endParaRPr lang="en-US" altLang="ko-KR" dirty="0" smtClean="0"/>
          </a:p>
          <a:p>
            <a:r>
              <a:rPr lang="en-US" altLang="ko-KR" dirty="0" err="1"/>
              <a:t>Foup</a:t>
            </a:r>
            <a:r>
              <a:rPr lang="en-US" altLang="ko-KR" dirty="0"/>
              <a:t> Door Detach(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smtClean="0"/>
              <a:t>Y330A,Y330B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Flipper Arm</a:t>
            </a:r>
          </a:p>
          <a:p>
            <a:pPr lvl="1"/>
            <a:r>
              <a:rPr lang="en-US" altLang="ko-KR" dirty="0"/>
              <a:t>Y3</a:t>
            </a:r>
            <a:r>
              <a:rPr lang="en-US" altLang="ko-KR" dirty="0" smtClean="0"/>
              <a:t>700 ~ Y370F</a:t>
            </a:r>
            <a:endParaRPr lang="en-US" altLang="ko-KR" dirty="0"/>
          </a:p>
          <a:p>
            <a:r>
              <a:rPr lang="ko-KR" altLang="en-US" dirty="0" err="1" smtClean="0"/>
              <a:t>이오나이저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/>
              <a:t>Y3</a:t>
            </a:r>
            <a:r>
              <a:rPr lang="en-US" altLang="ko-KR" dirty="0" smtClean="0"/>
              <a:t>71D ~ </a:t>
            </a:r>
            <a:r>
              <a:rPr lang="en-US" altLang="ko-KR" dirty="0"/>
              <a:t>Y3</a:t>
            </a:r>
            <a:r>
              <a:rPr lang="en-US" altLang="ko-KR" dirty="0" smtClean="0"/>
              <a:t>71F</a:t>
            </a:r>
            <a:endParaRPr lang="en-US" altLang="ko-KR" dirty="0"/>
          </a:p>
          <a:p>
            <a:r>
              <a:rPr lang="en-US" altLang="ko-KR" dirty="0" err="1"/>
              <a:t>Foup</a:t>
            </a:r>
            <a:r>
              <a:rPr lang="en-US" altLang="ko-KR" dirty="0"/>
              <a:t> Door </a:t>
            </a:r>
            <a:r>
              <a:rPr lang="en-US" altLang="ko-KR" dirty="0" smtClean="0"/>
              <a:t>Detach(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Y331A,Y331B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15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SSR </a:t>
            </a:r>
            <a:r>
              <a:rPr lang="en-US" altLang="ko-KR" dirty="0" err="1" smtClean="0"/>
              <a:t>InLine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Frame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915" y="1825625"/>
            <a:ext cx="8426169" cy="435133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54014" y="1833147"/>
            <a:ext cx="4725956" cy="4259765"/>
            <a:chOff x="2554014" y="1833147"/>
            <a:chExt cx="4725956" cy="4259765"/>
          </a:xfrm>
        </p:grpSpPr>
        <p:sp>
          <p:nvSpPr>
            <p:cNvPr id="5" name="TextBox 4"/>
            <p:cNvSpPr txBox="1"/>
            <p:nvPr/>
          </p:nvSpPr>
          <p:spPr>
            <a:xfrm>
              <a:off x="2554014" y="5292693"/>
              <a:ext cx="186118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AMR</a:t>
              </a:r>
            </a:p>
            <a:p>
              <a:r>
                <a:rPr lang="en-US" altLang="ko-KR" sz="1000" b="1" dirty="0">
                  <a:solidFill>
                    <a:srgbClr val="FF0000"/>
                  </a:solidFill>
                </a:rPr>
                <a:t>(</a:t>
              </a:r>
              <a:r>
                <a:rPr lang="en-US" altLang="ko-KR" sz="1000" dirty="0">
                  <a:solidFill>
                    <a:srgbClr val="FF0000"/>
                  </a:solidFill>
                </a:rPr>
                <a:t>Autonomous Mobile Robot)</a:t>
              </a:r>
              <a:endParaRPr lang="ko-KR" altLang="en-US" sz="1000" b="1" dirty="0">
                <a:solidFill>
                  <a:srgbClr val="FF0000"/>
                </a:solidFill>
              </a:endParaRPr>
            </a:p>
            <a:p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0982" y="2575952"/>
              <a:ext cx="1107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LOAD PORT FRAME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5838" y="3957011"/>
              <a:ext cx="6387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FF00"/>
                  </a:solidFill>
                </a:rPr>
                <a:t>FOUP DOOR DETACH</a:t>
              </a:r>
              <a:endParaRPr lang="ko-KR" alt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85054" y="2098109"/>
              <a:ext cx="1000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EFEM FRAME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06922" y="1833147"/>
              <a:ext cx="1373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TRANSFER</a:t>
              </a:r>
            </a:p>
            <a:p>
              <a:pPr algn="ctr"/>
              <a:r>
                <a:rPr lang="en-US" altLang="ko-KR" sz="1600" b="1" dirty="0" smtClean="0">
                  <a:solidFill>
                    <a:srgbClr val="FF0000"/>
                  </a:solidFill>
                </a:rPr>
                <a:t>FRAME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5475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</a:t>
            </a:r>
            <a:r>
              <a:rPr lang="en-US" altLang="ko-KR" dirty="0" smtClean="0"/>
              <a:t>PLC-2, </a:t>
            </a:r>
            <a:r>
              <a:rPr lang="en-US" altLang="ko-KR" dirty="0"/>
              <a:t>INPUT)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050" cy="4351338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비상정지스위치</a:t>
            </a:r>
            <a:endParaRPr lang="en-US" altLang="ko-KR" dirty="0"/>
          </a:p>
          <a:p>
            <a:pPr lvl="1"/>
            <a:r>
              <a:rPr lang="en-US" altLang="ko-KR" dirty="0" smtClean="0"/>
              <a:t>X4100 </a:t>
            </a:r>
          </a:p>
          <a:p>
            <a:r>
              <a:rPr lang="ko-KR" altLang="en-US" dirty="0" smtClean="0"/>
              <a:t>운전스위치</a:t>
            </a:r>
            <a:endParaRPr lang="en-US" altLang="ko-KR" dirty="0"/>
          </a:p>
          <a:p>
            <a:pPr lvl="1"/>
            <a:r>
              <a:rPr lang="en-US" altLang="ko-KR" dirty="0" smtClean="0"/>
              <a:t>X</a:t>
            </a:r>
            <a:r>
              <a:rPr lang="en-US" altLang="ko-KR" dirty="0"/>
              <a:t>41</a:t>
            </a:r>
            <a:r>
              <a:rPr lang="en-US" altLang="ko-KR" dirty="0" smtClean="0"/>
              <a:t>01</a:t>
            </a:r>
            <a:endParaRPr lang="en-US" altLang="ko-KR" dirty="0"/>
          </a:p>
          <a:p>
            <a:r>
              <a:rPr lang="ko-KR" altLang="en-US" dirty="0"/>
              <a:t>정지스위치</a:t>
            </a:r>
            <a:endParaRPr lang="en-US" altLang="ko-KR" dirty="0"/>
          </a:p>
          <a:p>
            <a:pPr lvl="1"/>
            <a:r>
              <a:rPr lang="en-US" altLang="ko-KR" dirty="0" smtClean="0"/>
              <a:t>X</a:t>
            </a:r>
            <a:r>
              <a:rPr lang="en-US" altLang="ko-KR" dirty="0"/>
              <a:t>41</a:t>
            </a:r>
            <a:r>
              <a:rPr lang="en-US" altLang="ko-KR" dirty="0" smtClean="0"/>
              <a:t>02</a:t>
            </a:r>
            <a:endParaRPr lang="en-US" altLang="ko-KR" dirty="0"/>
          </a:p>
          <a:p>
            <a:r>
              <a:rPr lang="ko-KR" altLang="en-US" dirty="0"/>
              <a:t>운전준비스위치</a:t>
            </a:r>
            <a:endParaRPr lang="en-US" altLang="ko-KR" dirty="0"/>
          </a:p>
          <a:p>
            <a:pPr lvl="1"/>
            <a:r>
              <a:rPr lang="en-US" altLang="ko-KR" dirty="0" smtClean="0"/>
              <a:t>X</a:t>
            </a:r>
            <a:r>
              <a:rPr lang="en-US" altLang="ko-KR" dirty="0"/>
              <a:t>41</a:t>
            </a:r>
            <a:r>
              <a:rPr lang="en-US" altLang="ko-KR" dirty="0" smtClean="0"/>
              <a:t>03</a:t>
            </a:r>
            <a:endParaRPr lang="en-US" altLang="ko-KR" dirty="0"/>
          </a:p>
          <a:p>
            <a:r>
              <a:rPr lang="ko-KR" altLang="en-US" dirty="0" err="1"/>
              <a:t>리셋스위치</a:t>
            </a:r>
            <a:endParaRPr lang="en-US" altLang="ko-KR" dirty="0"/>
          </a:p>
          <a:p>
            <a:pPr lvl="1"/>
            <a:r>
              <a:rPr lang="en-US" altLang="ko-KR" dirty="0" smtClean="0"/>
              <a:t>X</a:t>
            </a:r>
            <a:r>
              <a:rPr lang="en-US" altLang="ko-KR" dirty="0"/>
              <a:t>41</a:t>
            </a:r>
            <a:r>
              <a:rPr lang="en-US" altLang="ko-KR" dirty="0" smtClean="0"/>
              <a:t>04</a:t>
            </a:r>
            <a:endParaRPr lang="en-US" altLang="ko-KR" dirty="0"/>
          </a:p>
          <a:p>
            <a:r>
              <a:rPr lang="ko-KR" altLang="en-US" dirty="0"/>
              <a:t>수동스위치</a:t>
            </a:r>
            <a:endParaRPr lang="en-US" altLang="ko-KR" dirty="0"/>
          </a:p>
          <a:p>
            <a:pPr lvl="1"/>
            <a:r>
              <a:rPr lang="en-US" altLang="ko-KR" dirty="0" smtClean="0"/>
              <a:t>X</a:t>
            </a:r>
            <a:r>
              <a:rPr lang="en-US" altLang="ko-KR" dirty="0"/>
              <a:t>41</a:t>
            </a:r>
            <a:r>
              <a:rPr lang="en-US" altLang="ko-KR" dirty="0" smtClean="0"/>
              <a:t>05</a:t>
            </a:r>
            <a:endParaRPr lang="en-US" altLang="ko-KR" dirty="0"/>
          </a:p>
          <a:p>
            <a:r>
              <a:rPr lang="ko-KR" altLang="en-US" dirty="0"/>
              <a:t>자동스위치</a:t>
            </a:r>
            <a:endParaRPr lang="en-US" altLang="ko-KR" dirty="0"/>
          </a:p>
          <a:p>
            <a:pPr lvl="1"/>
            <a:r>
              <a:rPr lang="en-US" altLang="ko-KR" dirty="0" smtClean="0"/>
              <a:t>X4106</a:t>
            </a:r>
          </a:p>
          <a:p>
            <a:r>
              <a:rPr lang="en-US" altLang="ko-KR" dirty="0" smtClean="0"/>
              <a:t>Door </a:t>
            </a:r>
            <a:r>
              <a:rPr lang="ko-KR" altLang="en-US" dirty="0" smtClean="0"/>
              <a:t>잠금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해제</a:t>
            </a:r>
            <a:r>
              <a:rPr lang="en-US" altLang="ko-KR" dirty="0" smtClean="0"/>
              <a:t>-</a:t>
            </a:r>
            <a:r>
              <a:rPr lang="ko-KR" altLang="en-US" dirty="0" smtClean="0"/>
              <a:t>잠금</a:t>
            </a:r>
            <a:endParaRPr lang="en-US" altLang="ko-KR" dirty="0"/>
          </a:p>
          <a:p>
            <a:pPr lvl="1"/>
            <a:r>
              <a:rPr lang="en-US" altLang="ko-KR" dirty="0" smtClean="0"/>
              <a:t>X4107</a:t>
            </a:r>
          </a:p>
          <a:p>
            <a:r>
              <a:rPr lang="en-US" altLang="ko-KR" dirty="0"/>
              <a:t>SAFETY</a:t>
            </a:r>
          </a:p>
          <a:p>
            <a:pPr lvl="1"/>
            <a:r>
              <a:rPr lang="en-US" altLang="ko-KR" dirty="0"/>
              <a:t>X4108 ~ </a:t>
            </a:r>
            <a:r>
              <a:rPr lang="en-US" altLang="ko-KR" dirty="0" smtClean="0"/>
              <a:t>X410D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VACUUM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X410E ~ X411F</a:t>
            </a:r>
          </a:p>
          <a:p>
            <a:r>
              <a:rPr lang="en-US" altLang="ko-KR" dirty="0" smtClean="0"/>
              <a:t>GENERAL TRANSFER</a:t>
            </a:r>
          </a:p>
          <a:p>
            <a:pPr lvl="1"/>
            <a:r>
              <a:rPr lang="en-US" altLang="ko-KR" dirty="0" smtClean="0"/>
              <a:t>X4200 ~ X4215</a:t>
            </a:r>
          </a:p>
          <a:p>
            <a:r>
              <a:rPr lang="en-US" altLang="ko-KR" dirty="0" smtClean="0"/>
              <a:t>CROSS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#1</a:t>
            </a:r>
          </a:p>
          <a:p>
            <a:pPr lvl="1"/>
            <a:r>
              <a:rPr lang="en-US" altLang="ko-KR" dirty="0" smtClean="0"/>
              <a:t>X4300 ~ X430F</a:t>
            </a:r>
          </a:p>
          <a:p>
            <a:r>
              <a:rPr lang="en-US" altLang="ko-KR" dirty="0"/>
              <a:t>CROSS </a:t>
            </a:r>
            <a:r>
              <a:rPr lang="ko-KR" altLang="en-US" dirty="0"/>
              <a:t>테이블 </a:t>
            </a:r>
            <a:r>
              <a:rPr lang="en-US" altLang="ko-KR" dirty="0" smtClean="0"/>
              <a:t>#2</a:t>
            </a:r>
            <a:endParaRPr lang="en-US" altLang="ko-KR" dirty="0"/>
          </a:p>
          <a:p>
            <a:pPr lvl="1"/>
            <a:r>
              <a:rPr lang="en-US" altLang="ko-KR" dirty="0" smtClean="0"/>
              <a:t>X4310 </a:t>
            </a:r>
            <a:r>
              <a:rPr lang="en-US" altLang="ko-KR" dirty="0"/>
              <a:t>~ </a:t>
            </a:r>
            <a:r>
              <a:rPr lang="en-US" altLang="ko-KR" dirty="0" smtClean="0"/>
              <a:t>X431F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221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</a:t>
            </a:r>
            <a:r>
              <a:rPr lang="en-US" altLang="ko-KR" dirty="0" smtClean="0"/>
              <a:t>PLC-2, </a:t>
            </a:r>
            <a:r>
              <a:rPr lang="en-US" altLang="ko-KR" dirty="0"/>
              <a:t>INPUT)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050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FLIP HANDLER #1</a:t>
            </a:r>
            <a:endParaRPr lang="en-US" altLang="ko-KR" dirty="0"/>
          </a:p>
          <a:p>
            <a:pPr lvl="1"/>
            <a:r>
              <a:rPr lang="en-US" altLang="ko-KR" dirty="0" smtClean="0"/>
              <a:t>X4400 ~ X441F</a:t>
            </a:r>
          </a:p>
          <a:p>
            <a:r>
              <a:rPr lang="en-US" altLang="ko-KR" dirty="0"/>
              <a:t>FLIP HANDLER </a:t>
            </a:r>
            <a:r>
              <a:rPr lang="en-US" altLang="ko-KR" dirty="0" smtClean="0"/>
              <a:t>#2</a:t>
            </a:r>
            <a:endParaRPr lang="en-US" altLang="ko-KR" dirty="0"/>
          </a:p>
          <a:p>
            <a:pPr lvl="1"/>
            <a:r>
              <a:rPr lang="en-US" altLang="ko-KR" dirty="0" smtClean="0"/>
              <a:t>X4500 ~ X451F</a:t>
            </a:r>
          </a:p>
          <a:p>
            <a:r>
              <a:rPr lang="en-US" altLang="ko-KR" dirty="0" smtClean="0"/>
              <a:t>PNP </a:t>
            </a:r>
            <a:r>
              <a:rPr lang="en-US" altLang="ko-KR" dirty="0"/>
              <a:t>HANDLER #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X4600 ~ X461F</a:t>
            </a:r>
          </a:p>
          <a:p>
            <a:r>
              <a:rPr lang="en-US" altLang="ko-KR" dirty="0"/>
              <a:t>PNP HANDLER </a:t>
            </a:r>
            <a:r>
              <a:rPr lang="en-US" altLang="ko-KR" dirty="0" smtClean="0"/>
              <a:t>#2</a:t>
            </a:r>
            <a:endParaRPr lang="en-US" altLang="ko-KR" dirty="0"/>
          </a:p>
          <a:p>
            <a:pPr lvl="1"/>
            <a:r>
              <a:rPr lang="en-US" altLang="ko-KR" dirty="0" smtClean="0"/>
              <a:t>X4700 </a:t>
            </a:r>
            <a:r>
              <a:rPr lang="en-US" altLang="ko-KR" dirty="0"/>
              <a:t>~ </a:t>
            </a:r>
            <a:r>
              <a:rPr lang="en-US" altLang="ko-KR" dirty="0" smtClean="0"/>
              <a:t>X471F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SSR #2 I/F</a:t>
            </a:r>
          </a:p>
          <a:p>
            <a:pPr lvl="1"/>
            <a:r>
              <a:rPr lang="en-US" altLang="ko-KR" dirty="0" smtClean="0"/>
              <a:t>X4800 ~ X4809</a:t>
            </a:r>
          </a:p>
          <a:p>
            <a:r>
              <a:rPr lang="en-US" altLang="ko-KR" dirty="0"/>
              <a:t>FLIP </a:t>
            </a:r>
            <a:r>
              <a:rPr lang="en-US" altLang="ko-KR" dirty="0" smtClean="0"/>
              <a:t>TRANSFER</a:t>
            </a:r>
          </a:p>
          <a:p>
            <a:pPr lvl="1"/>
            <a:r>
              <a:rPr lang="en-US" altLang="ko-KR" dirty="0" smtClean="0"/>
              <a:t>X4810 ~ X481F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544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</a:t>
            </a:r>
            <a:r>
              <a:rPr lang="en-US" altLang="ko-KR" dirty="0" smtClean="0"/>
              <a:t>PLC-2, </a:t>
            </a:r>
            <a:r>
              <a:rPr lang="en-US" altLang="ko-KR" dirty="0"/>
              <a:t>OUTPUT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107426" cy="435133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운전스위치</a:t>
            </a:r>
            <a:r>
              <a:rPr lang="ko-KR" altLang="en-US" dirty="0"/>
              <a:t> 램프</a:t>
            </a:r>
            <a:endParaRPr lang="en-US" altLang="ko-KR" dirty="0"/>
          </a:p>
          <a:p>
            <a:pPr lvl="1"/>
            <a:r>
              <a:rPr lang="en-US" altLang="ko-KR" dirty="0" smtClean="0"/>
              <a:t>Y5101</a:t>
            </a:r>
            <a:endParaRPr lang="en-US" altLang="ko-KR" dirty="0"/>
          </a:p>
          <a:p>
            <a:r>
              <a:rPr lang="ko-KR" altLang="en-US" dirty="0" smtClean="0"/>
              <a:t>정지스위치</a:t>
            </a:r>
            <a:r>
              <a:rPr lang="ko-KR" altLang="en-US" dirty="0"/>
              <a:t> 램프</a:t>
            </a:r>
            <a:endParaRPr lang="en-US" altLang="ko-KR" dirty="0"/>
          </a:p>
          <a:p>
            <a:pPr lvl="1"/>
            <a:r>
              <a:rPr lang="en-US" altLang="ko-KR" dirty="0"/>
              <a:t>Y51</a:t>
            </a:r>
            <a:r>
              <a:rPr lang="en-US" altLang="ko-KR" dirty="0" smtClean="0"/>
              <a:t>02</a:t>
            </a:r>
            <a:endParaRPr lang="en-US" altLang="ko-KR" dirty="0"/>
          </a:p>
          <a:p>
            <a:r>
              <a:rPr lang="ko-KR" altLang="en-US" dirty="0" smtClean="0"/>
              <a:t>운전준비스위치</a:t>
            </a:r>
            <a:r>
              <a:rPr lang="ko-KR" altLang="en-US" dirty="0"/>
              <a:t> 램프</a:t>
            </a:r>
            <a:endParaRPr lang="en-US" altLang="ko-KR" dirty="0"/>
          </a:p>
          <a:p>
            <a:pPr lvl="1"/>
            <a:r>
              <a:rPr lang="en-US" altLang="ko-KR" dirty="0"/>
              <a:t>Y51</a:t>
            </a:r>
            <a:r>
              <a:rPr lang="en-US" altLang="ko-KR" dirty="0" smtClean="0"/>
              <a:t>03</a:t>
            </a:r>
            <a:endParaRPr lang="en-US" altLang="ko-KR" dirty="0"/>
          </a:p>
          <a:p>
            <a:r>
              <a:rPr lang="ko-KR" altLang="en-US" dirty="0" err="1" smtClean="0"/>
              <a:t>리셋스위치</a:t>
            </a:r>
            <a:r>
              <a:rPr lang="ko-KR" altLang="en-US" dirty="0"/>
              <a:t> 램프</a:t>
            </a:r>
            <a:endParaRPr lang="en-US" altLang="ko-KR" dirty="0"/>
          </a:p>
          <a:p>
            <a:pPr lvl="1"/>
            <a:r>
              <a:rPr lang="en-US" altLang="ko-KR" dirty="0"/>
              <a:t>Y51</a:t>
            </a:r>
            <a:r>
              <a:rPr lang="en-US" altLang="ko-KR" dirty="0" smtClean="0"/>
              <a:t>04</a:t>
            </a:r>
            <a:endParaRPr lang="en-US" altLang="ko-KR" dirty="0"/>
          </a:p>
          <a:p>
            <a:r>
              <a:rPr lang="ko-KR" altLang="en-US" dirty="0" smtClean="0"/>
              <a:t>수동스위치</a:t>
            </a:r>
            <a:r>
              <a:rPr lang="ko-KR" altLang="en-US" dirty="0"/>
              <a:t> 램프</a:t>
            </a:r>
            <a:endParaRPr lang="en-US" altLang="ko-KR" dirty="0"/>
          </a:p>
          <a:p>
            <a:pPr lvl="1"/>
            <a:r>
              <a:rPr lang="en-US" altLang="ko-KR" dirty="0"/>
              <a:t>Y51</a:t>
            </a:r>
            <a:r>
              <a:rPr lang="en-US" altLang="ko-KR" dirty="0" smtClean="0"/>
              <a:t>05</a:t>
            </a:r>
            <a:endParaRPr lang="en-US" altLang="ko-KR" dirty="0"/>
          </a:p>
          <a:p>
            <a:r>
              <a:rPr lang="ko-KR" altLang="en-US" dirty="0" smtClean="0"/>
              <a:t>자동스위치</a:t>
            </a:r>
            <a:r>
              <a:rPr lang="ko-KR" altLang="en-US" dirty="0"/>
              <a:t> 램프</a:t>
            </a:r>
            <a:endParaRPr lang="en-US" altLang="ko-KR" dirty="0"/>
          </a:p>
          <a:p>
            <a:pPr lvl="1"/>
            <a:r>
              <a:rPr lang="en-US" altLang="ko-KR" dirty="0" smtClean="0"/>
              <a:t>Y5106</a:t>
            </a:r>
          </a:p>
          <a:p>
            <a:r>
              <a:rPr lang="en-US" altLang="ko-KR" dirty="0"/>
              <a:t>DOOR </a:t>
            </a:r>
            <a:r>
              <a:rPr lang="ko-KR" altLang="en-US" dirty="0"/>
              <a:t>잠금 스위치 </a:t>
            </a:r>
            <a:r>
              <a:rPr lang="ko-KR" altLang="en-US" dirty="0" smtClean="0"/>
              <a:t>램프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Y5107</a:t>
            </a:r>
          </a:p>
          <a:p>
            <a:r>
              <a:rPr lang="en-US" altLang="ko-KR" dirty="0"/>
              <a:t>SAFETY</a:t>
            </a:r>
          </a:p>
          <a:p>
            <a:pPr lvl="1"/>
            <a:r>
              <a:rPr lang="en-US" altLang="ko-KR" dirty="0"/>
              <a:t>Y5108</a:t>
            </a:r>
          </a:p>
          <a:p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VACUUM </a:t>
            </a:r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r>
              <a:rPr lang="en-US" altLang="ko-KR" dirty="0" smtClean="0"/>
              <a:t>Y510A </a:t>
            </a:r>
            <a:r>
              <a:rPr lang="en-US" altLang="ko-KR" dirty="0"/>
              <a:t>~ </a:t>
            </a:r>
            <a:r>
              <a:rPr lang="en-US" altLang="ko-KR" dirty="0" smtClean="0"/>
              <a:t>Y511F</a:t>
            </a:r>
            <a:endParaRPr lang="en-US" altLang="ko-KR" dirty="0"/>
          </a:p>
          <a:p>
            <a:r>
              <a:rPr lang="en-US" altLang="ko-KR" dirty="0"/>
              <a:t>GENERAL TRANSFER</a:t>
            </a:r>
          </a:p>
          <a:p>
            <a:pPr lvl="1"/>
            <a:r>
              <a:rPr lang="en-US" altLang="ko-KR" dirty="0"/>
              <a:t>Y5</a:t>
            </a:r>
            <a:r>
              <a:rPr lang="en-US" altLang="ko-KR" dirty="0" smtClean="0"/>
              <a:t>200 </a:t>
            </a:r>
            <a:r>
              <a:rPr lang="en-US" altLang="ko-KR" dirty="0"/>
              <a:t>~ </a:t>
            </a:r>
            <a:r>
              <a:rPr lang="en-US" altLang="ko-KR" dirty="0" smtClean="0"/>
              <a:t>Y520E</a:t>
            </a:r>
            <a:endParaRPr lang="en-US" altLang="ko-KR" dirty="0"/>
          </a:p>
          <a:p>
            <a:r>
              <a:rPr lang="en-US" altLang="ko-KR" dirty="0"/>
              <a:t>CROSS </a:t>
            </a:r>
            <a:r>
              <a:rPr lang="ko-KR" altLang="en-US" dirty="0"/>
              <a:t>테이블 </a:t>
            </a:r>
            <a:r>
              <a:rPr lang="en-US" altLang="ko-KR" dirty="0"/>
              <a:t>#1</a:t>
            </a:r>
          </a:p>
          <a:p>
            <a:pPr lvl="1"/>
            <a:r>
              <a:rPr lang="en-US" altLang="ko-KR" dirty="0"/>
              <a:t>Y5</a:t>
            </a:r>
            <a:r>
              <a:rPr lang="en-US" altLang="ko-KR" dirty="0" smtClean="0"/>
              <a:t>300 </a:t>
            </a:r>
            <a:r>
              <a:rPr lang="en-US" altLang="ko-KR" dirty="0"/>
              <a:t>~ Y5</a:t>
            </a:r>
            <a:r>
              <a:rPr lang="en-US" altLang="ko-KR" dirty="0" smtClean="0"/>
              <a:t>30F</a:t>
            </a:r>
            <a:endParaRPr lang="en-US" altLang="ko-KR" dirty="0"/>
          </a:p>
          <a:p>
            <a:r>
              <a:rPr lang="en-US" altLang="ko-KR" dirty="0"/>
              <a:t>CROSS </a:t>
            </a:r>
            <a:r>
              <a:rPr lang="ko-KR" altLang="en-US" dirty="0"/>
              <a:t>테이블 </a:t>
            </a:r>
            <a:r>
              <a:rPr lang="en-US" altLang="ko-KR" dirty="0"/>
              <a:t>#2</a:t>
            </a:r>
          </a:p>
          <a:p>
            <a:pPr lvl="1"/>
            <a:r>
              <a:rPr lang="en-US" altLang="ko-KR" dirty="0"/>
              <a:t>Y5</a:t>
            </a:r>
            <a:r>
              <a:rPr lang="en-US" altLang="ko-KR" dirty="0" smtClean="0"/>
              <a:t>310 </a:t>
            </a:r>
            <a:r>
              <a:rPr lang="en-US" altLang="ko-KR" dirty="0"/>
              <a:t>~ Y5</a:t>
            </a:r>
            <a:r>
              <a:rPr lang="en-US" altLang="ko-KR" dirty="0" smtClean="0"/>
              <a:t>31F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3361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</a:t>
            </a:r>
            <a:r>
              <a:rPr lang="en-US" altLang="ko-KR" dirty="0"/>
              <a:t>List (</a:t>
            </a:r>
            <a:r>
              <a:rPr lang="en-US" altLang="ko-KR" dirty="0" smtClean="0"/>
              <a:t>PLC-2, </a:t>
            </a:r>
            <a:r>
              <a:rPr lang="en-US" altLang="ko-KR" dirty="0"/>
              <a:t>OUTPUT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050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FLIP HANDLER #1</a:t>
            </a:r>
            <a:endParaRPr lang="en-US" altLang="ko-KR" dirty="0"/>
          </a:p>
          <a:p>
            <a:pPr lvl="1"/>
            <a:r>
              <a:rPr lang="en-US" altLang="ko-KR" dirty="0" smtClean="0"/>
              <a:t>Y5400 ~ Y541F</a:t>
            </a:r>
          </a:p>
          <a:p>
            <a:r>
              <a:rPr lang="en-US" altLang="ko-KR" dirty="0"/>
              <a:t>FLIP HANDLER </a:t>
            </a:r>
            <a:r>
              <a:rPr lang="en-US" altLang="ko-KR" dirty="0" smtClean="0"/>
              <a:t>#2</a:t>
            </a:r>
            <a:endParaRPr lang="en-US" altLang="ko-KR" dirty="0"/>
          </a:p>
          <a:p>
            <a:pPr lvl="1"/>
            <a:r>
              <a:rPr lang="en-US" altLang="ko-KR" dirty="0" smtClean="0"/>
              <a:t>Y5500 ~ Y551F</a:t>
            </a:r>
          </a:p>
          <a:p>
            <a:r>
              <a:rPr lang="en-US" altLang="ko-KR" dirty="0" smtClean="0"/>
              <a:t>PNP </a:t>
            </a:r>
            <a:r>
              <a:rPr lang="en-US" altLang="ko-KR" dirty="0"/>
              <a:t>HANDLER #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Y5600 ~ Y561F</a:t>
            </a:r>
          </a:p>
          <a:p>
            <a:r>
              <a:rPr lang="en-US" altLang="ko-KR" dirty="0"/>
              <a:t>PNP HANDLER </a:t>
            </a:r>
            <a:r>
              <a:rPr lang="en-US" altLang="ko-KR" dirty="0" smtClean="0"/>
              <a:t>#2</a:t>
            </a:r>
            <a:endParaRPr lang="en-US" altLang="ko-KR" dirty="0"/>
          </a:p>
          <a:p>
            <a:pPr lvl="1"/>
            <a:r>
              <a:rPr lang="en-US" altLang="ko-KR" dirty="0" smtClean="0"/>
              <a:t>Y5700 </a:t>
            </a:r>
            <a:r>
              <a:rPr lang="en-US" altLang="ko-KR" dirty="0"/>
              <a:t>~ </a:t>
            </a:r>
            <a:r>
              <a:rPr lang="en-US" altLang="ko-KR" dirty="0" smtClean="0"/>
              <a:t>Y571F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686426" y="1690688"/>
            <a:ext cx="4476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SSR #2 I/F</a:t>
            </a:r>
          </a:p>
          <a:p>
            <a:pPr lvl="1"/>
            <a:r>
              <a:rPr lang="en-US" altLang="ko-KR" dirty="0" smtClean="0"/>
              <a:t>Y5800 ~ Y5809</a:t>
            </a:r>
          </a:p>
          <a:p>
            <a:r>
              <a:rPr lang="en-US" altLang="ko-KR" dirty="0"/>
              <a:t>FLIP </a:t>
            </a:r>
            <a:r>
              <a:rPr lang="en-US" altLang="ko-KR" dirty="0" smtClean="0"/>
              <a:t>TRANSFER</a:t>
            </a:r>
          </a:p>
          <a:p>
            <a:pPr lvl="1"/>
            <a:r>
              <a:rPr lang="en-US" altLang="ko-KR" dirty="0" smtClean="0"/>
              <a:t>Y5810 ~ Y581F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6233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하네스</a:t>
            </a:r>
            <a:r>
              <a:rPr lang="ko-KR" altLang="en-US" dirty="0" smtClean="0"/>
              <a:t> 케이블 </a:t>
            </a:r>
            <a:r>
              <a:rPr lang="ko-KR" altLang="en-US" dirty="0" err="1" smtClean="0"/>
              <a:t>도면화관련</a:t>
            </a:r>
            <a:r>
              <a:rPr lang="ko-KR" altLang="en-US" dirty="0" smtClean="0"/>
              <a:t> 소프트웨어는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타 업체는 </a:t>
            </a:r>
            <a:r>
              <a:rPr lang="ko-KR" altLang="en-US" dirty="0" err="1" smtClean="0"/>
              <a:t>하네스</a:t>
            </a:r>
            <a:r>
              <a:rPr lang="ko-KR" altLang="en-US" dirty="0" smtClean="0"/>
              <a:t> 케이블 도면화를 어떻게 하고 있나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효율적인 </a:t>
            </a:r>
            <a:r>
              <a:rPr lang="ko-KR" altLang="en-US" dirty="0" err="1"/>
              <a:t>하네스</a:t>
            </a:r>
            <a:r>
              <a:rPr lang="ko-KR" altLang="en-US" dirty="0"/>
              <a:t> 케이블 도면화</a:t>
            </a:r>
            <a:r>
              <a:rPr lang="ko-KR" altLang="en-US" dirty="0" smtClean="0"/>
              <a:t>는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하네스관련</a:t>
            </a:r>
            <a:r>
              <a:rPr lang="ko-KR" altLang="en-US" dirty="0" smtClean="0"/>
              <a:t> 등록 및 발주처리는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연구소내</a:t>
            </a:r>
            <a:r>
              <a:rPr lang="ko-KR" altLang="en-US" dirty="0" smtClean="0"/>
              <a:t> 전장관련 업무를 처리할 인력은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덕트번호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04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엑셀자료</a:t>
            </a:r>
            <a:endParaRPr lang="ko-KR" altLang="en-US" dirty="0"/>
          </a:p>
        </p:txBody>
      </p:sp>
      <p:graphicFrame>
        <p:nvGraphicFramePr>
          <p:cNvPr id="386" name="개체 3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000739"/>
              </p:ext>
            </p:extLst>
          </p:nvPr>
        </p:nvGraphicFramePr>
        <p:xfrm>
          <a:off x="838199" y="1657350"/>
          <a:ext cx="8089901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" name="워크시트" r:id="rId3" imgW="12573177" imgH="11820525" progId="Excel.Sheet.12">
                  <p:embed/>
                </p:oleObj>
              </mc:Choice>
              <mc:Fallback>
                <p:oleObj name="워크시트" r:id="rId3" imgW="12573177" imgH="11820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657350"/>
                        <a:ext cx="8089901" cy="496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04775"/>
            <a:ext cx="60579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TextBox 2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5150" y="47699613"/>
            <a:ext cx="7050088" cy="38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5" name="TextBox 96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7738" y="47842488"/>
            <a:ext cx="7050087" cy="38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TextBox 2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4675" y="47699613"/>
            <a:ext cx="7050088" cy="38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직사각형 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288"/>
            <a:ext cx="536575" cy="2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0" name="TextBox 2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0388" y="47669450"/>
            <a:ext cx="70485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3" name="TextBox 25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313" y="47680563"/>
            <a:ext cx="6983412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2" name="타원 37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413" y="47039213"/>
            <a:ext cx="3851275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0" name="TextBox 25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900" y="47680563"/>
            <a:ext cx="6200775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6" name="타원 36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8675" y="32608838"/>
            <a:ext cx="10412413" cy="49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4" name="TextBox 2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0075" y="47680563"/>
            <a:ext cx="6985000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1" name="TextBox 25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7213" y="47682150"/>
            <a:ext cx="70485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4" name="TextBox 25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4675" y="47682150"/>
            <a:ext cx="7050088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5" name="Picture 39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206375"/>
            <a:ext cx="1011237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49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02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772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엑셀자료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89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38200" y="2722390"/>
            <a:ext cx="6269355" cy="345457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SSR </a:t>
            </a:r>
            <a:r>
              <a:rPr lang="en-US" altLang="ko-KR" dirty="0" err="1" smtClean="0"/>
              <a:t>InLine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파트 </a:t>
            </a:r>
            <a:r>
              <a:rPr lang="ko-KR" altLang="en-US" dirty="0" err="1" smtClean="0"/>
              <a:t>명칭별</a:t>
            </a:r>
            <a:r>
              <a:rPr lang="ko-KR" altLang="en-US" dirty="0" smtClean="0"/>
              <a:t> 범위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기구설계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백찬영</a:t>
            </a:r>
            <a:r>
              <a:rPr lang="en-US" altLang="ko-KR" dirty="0" smtClean="0"/>
              <a:t>(</a:t>
            </a:r>
            <a:r>
              <a:rPr lang="ko-KR" altLang="en-US" dirty="0" smtClean="0"/>
              <a:t>책임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839021" y="3274541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TABLE TRANSFER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8470" y="3274539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AMR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405" y="2353057"/>
            <a:ext cx="12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LD EFEM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295491" y="3274540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LOAD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PORT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40991" y="3274541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FOUP DOOR DETACH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32307" y="3274541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INDEX ROBOT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29263" y="3274541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PCB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FLIPPER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(SSR </a:t>
            </a:r>
            <a:r>
              <a:rPr lang="ko-KR" altLang="en-US" sz="1000" b="1" dirty="0">
                <a:solidFill>
                  <a:srgbClr val="FF0000"/>
                </a:solidFill>
              </a:rPr>
              <a:t>용은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Flip</a:t>
            </a: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기능없음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37816" y="3088744"/>
            <a:ext cx="3257258" cy="308822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36083" y="3274541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FLIP TRANSFER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9063" y="2722389"/>
            <a:ext cx="2587127" cy="3454573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8888" y="2336107"/>
            <a:ext cx="15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TRANSFER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290221" y="3274540"/>
            <a:ext cx="894521" cy="2902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SSR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4350" y="2811744"/>
            <a:ext cx="201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EFEM FRAME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56167" y="3088744"/>
            <a:ext cx="1207390" cy="308821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36437" y="2811845"/>
            <a:ext cx="201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</a:rPr>
              <a:t>LOAD PORT FRAME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18793" y="3088744"/>
            <a:ext cx="3819349" cy="308821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7593" y="2811744"/>
            <a:ext cx="201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50"/>
                </a:solidFill>
              </a:rPr>
              <a:t>TRANSFER </a:t>
            </a:r>
            <a:r>
              <a:rPr lang="en-US" altLang="ko-KR" sz="1200" b="1" dirty="0">
                <a:solidFill>
                  <a:srgbClr val="00B050"/>
                </a:solidFill>
              </a:rPr>
              <a:t>FRAME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1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전장박스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933"/>
            <a:ext cx="10515600" cy="39307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4" y="3024710"/>
            <a:ext cx="1639719" cy="2436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454" y="614548"/>
            <a:ext cx="290553" cy="2410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620" y="609785"/>
            <a:ext cx="290553" cy="2414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129" y="727826"/>
            <a:ext cx="231780" cy="4424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212" y="5515723"/>
            <a:ext cx="481613" cy="291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7590" y="2708606"/>
            <a:ext cx="77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Loader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4449" y="2708605"/>
            <a:ext cx="861151" cy="28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Unloader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469" y="3024710"/>
            <a:ext cx="805209" cy="25080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528" y="615645"/>
            <a:ext cx="289446" cy="24149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5866" y="609785"/>
            <a:ext cx="280805" cy="2414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0208" y="727826"/>
            <a:ext cx="245163" cy="4424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6266" y="5563579"/>
            <a:ext cx="481613" cy="29253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202196" y="518984"/>
            <a:ext cx="3249826" cy="556054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7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Loader </a:t>
            </a:r>
            <a:r>
              <a:rPr lang="ko-KR" altLang="en-US" dirty="0" err="1" smtClean="0"/>
              <a:t>전장부</a:t>
            </a:r>
            <a:r>
              <a:rPr lang="en-US" altLang="ko-KR" dirty="0" smtClean="0"/>
              <a:t> Devices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700749" cy="4351338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97" y="1690688"/>
            <a:ext cx="6306124" cy="40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Unloader </a:t>
            </a:r>
            <a:r>
              <a:rPr lang="ko-KR" altLang="en-US" dirty="0" err="1"/>
              <a:t>전장부</a:t>
            </a:r>
            <a:r>
              <a:rPr lang="en-US" altLang="ko-KR" dirty="0"/>
              <a:t> Devices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57202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854" y="1690688"/>
            <a:ext cx="68485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SSR </a:t>
            </a:r>
            <a:r>
              <a:rPr lang="en-US" altLang="ko-KR" dirty="0" err="1" smtClean="0"/>
              <a:t>InLine</a:t>
            </a:r>
            <a:r>
              <a:rPr lang="en-US" altLang="ko-KR" dirty="0" smtClean="0"/>
              <a:t> PCB </a:t>
            </a:r>
            <a:r>
              <a:rPr lang="ko-KR" altLang="en-US" dirty="0" err="1" smtClean="0"/>
              <a:t>이송부</a:t>
            </a:r>
            <a:r>
              <a:rPr lang="ko-KR" altLang="en-US" dirty="0" smtClean="0"/>
              <a:t> 명칭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713" y="1813269"/>
            <a:ext cx="8328454" cy="435133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45508" y="1861870"/>
            <a:ext cx="6983930" cy="3709612"/>
            <a:chOff x="2001811" y="1874226"/>
            <a:chExt cx="6983930" cy="3709612"/>
          </a:xfrm>
        </p:grpSpPr>
        <p:sp>
          <p:nvSpPr>
            <p:cNvPr id="5" name="TextBox 4"/>
            <p:cNvSpPr txBox="1"/>
            <p:nvPr/>
          </p:nvSpPr>
          <p:spPr>
            <a:xfrm>
              <a:off x="2001811" y="4332275"/>
              <a:ext cx="2397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FF00"/>
                  </a:solidFill>
                </a:rPr>
                <a:t>AMR</a:t>
              </a:r>
            </a:p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(</a:t>
              </a:r>
              <a:r>
                <a:rPr lang="en-US" altLang="ko-KR" sz="1000" dirty="0">
                  <a:solidFill>
                    <a:srgbClr val="FFFF00"/>
                  </a:solidFill>
                </a:rPr>
                <a:t>Autonomous Mobile </a:t>
              </a:r>
              <a:r>
                <a:rPr lang="en-US" altLang="ko-KR" sz="1000" dirty="0" smtClean="0">
                  <a:solidFill>
                    <a:srgbClr val="FFFF00"/>
                  </a:solidFill>
                </a:rPr>
                <a:t>Robot)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44984" y="2725007"/>
              <a:ext cx="1288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FOUP DOOR DETACH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56103" y="3725331"/>
              <a:ext cx="1171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INDEX ROBOT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48524" y="4909290"/>
              <a:ext cx="997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PCB FLIPPER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35801" y="4942338"/>
              <a:ext cx="137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TABLE </a:t>
              </a:r>
              <a:r>
                <a:rPr lang="en-US" altLang="ko-KR" sz="1400" b="1" dirty="0" smtClean="0">
                  <a:solidFill>
                    <a:srgbClr val="FFFF00"/>
                  </a:solidFill>
                </a:rPr>
                <a:t>TRANSFER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23040" y="3584784"/>
              <a:ext cx="137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FLIP TRANSFER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90079" y="3926137"/>
              <a:ext cx="137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TABLE </a:t>
              </a:r>
              <a:r>
                <a:rPr lang="en-US" altLang="ko-KR" sz="1400" b="1" dirty="0" smtClean="0">
                  <a:solidFill>
                    <a:srgbClr val="FFFF00"/>
                  </a:solidFill>
                </a:rPr>
                <a:t>TRANSFER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2693" y="5060618"/>
              <a:ext cx="137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FLIP TRANSFER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47121" y="1874226"/>
              <a:ext cx="137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FLIP TRANSFER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8696" y="3210747"/>
              <a:ext cx="1373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TABLE </a:t>
              </a:r>
              <a:r>
                <a:rPr lang="en-US" altLang="ko-KR" sz="1400" b="1" dirty="0" smtClean="0">
                  <a:solidFill>
                    <a:srgbClr val="FFFF00"/>
                  </a:solidFill>
                </a:rPr>
                <a:t>TRANSFER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90818" y="2774335"/>
            <a:ext cx="324133" cy="21389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19861" y="2928243"/>
            <a:ext cx="324133" cy="21389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43994" y="4095648"/>
            <a:ext cx="877116" cy="22426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V="1">
            <a:off x="5079305" y="5028894"/>
            <a:ext cx="1874766" cy="23508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6566021" y="3999745"/>
            <a:ext cx="2373764" cy="41341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V="1">
            <a:off x="8622202" y="4965496"/>
            <a:ext cx="497084" cy="4877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8442701" y="2230668"/>
            <a:ext cx="497084" cy="48770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88512" y="3367506"/>
            <a:ext cx="256679" cy="157303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75174" y="3167586"/>
            <a:ext cx="319662" cy="115232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30363" y="3592097"/>
            <a:ext cx="631694" cy="22249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3327507" y="4798094"/>
            <a:ext cx="68106" cy="6329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24244" y="4788767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Z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219804" y="5445944"/>
            <a:ext cx="179790" cy="4897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2755367" y="5431014"/>
            <a:ext cx="678045" cy="1492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85741" y="535817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46466" y="577479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45" y="2905584"/>
            <a:ext cx="1040072" cy="230089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80" y="1841084"/>
            <a:ext cx="598533" cy="59610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5" y="1470722"/>
            <a:ext cx="598533" cy="59610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020300" y="1516839"/>
            <a:ext cx="93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PLC#2</a:t>
            </a:r>
            <a:endParaRPr lang="ko-KR" altLang="en-US" b="1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13889" y="1803361"/>
            <a:ext cx="95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+mn-ea"/>
              </a:rPr>
              <a:t>PLC#1</a:t>
            </a:r>
            <a:endParaRPr lang="ko-KR" altLang="en-US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383386" y="1803875"/>
            <a:ext cx="3615175" cy="436073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3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HIV ( </a:t>
            </a:r>
            <a:r>
              <a:rPr lang="en-US" altLang="ko-KR" b="1" dirty="0" smtClean="0"/>
              <a:t>H</a:t>
            </a:r>
            <a:r>
              <a:rPr lang="en-US" altLang="ko-KR" dirty="0" smtClean="0"/>
              <a:t>eat-resistant </a:t>
            </a:r>
            <a:r>
              <a:rPr lang="en-US" altLang="ko-KR" b="1" dirty="0" smtClean="0"/>
              <a:t>I</a:t>
            </a:r>
            <a:r>
              <a:rPr lang="en-US" altLang="ko-KR" dirty="0" smtClean="0"/>
              <a:t>ndoor </a:t>
            </a:r>
            <a:r>
              <a:rPr lang="en-US" altLang="ko-KR" dirty="0" err="1" smtClean="0"/>
              <a:t>p</a:t>
            </a:r>
            <a:r>
              <a:rPr lang="en-US" altLang="ko-KR" b="1" dirty="0" err="1" smtClean="0"/>
              <a:t>V</a:t>
            </a:r>
            <a:r>
              <a:rPr lang="en-US" altLang="ko-KR" dirty="0" err="1" smtClean="0"/>
              <a:t>c</a:t>
            </a:r>
            <a:r>
              <a:rPr lang="en-US" altLang="ko-KR" dirty="0" smtClean="0"/>
              <a:t> )</a:t>
            </a:r>
          </a:p>
          <a:p>
            <a:pPr lvl="1"/>
            <a:r>
              <a:rPr lang="ko-KR" altLang="en-US" dirty="0"/>
              <a:t>가장 흔하게 볼 수 있는 절연 전선이며 뻣뻣한 특징을 가지고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VCTF</a:t>
            </a:r>
          </a:p>
          <a:p>
            <a:pPr lvl="1"/>
            <a:r>
              <a:rPr lang="ko-KR" altLang="en-US" dirty="0"/>
              <a:t>부드러운 연선의 케이블로 가장 많이 사용되는 </a:t>
            </a:r>
            <a:r>
              <a:rPr lang="ko-KR" altLang="en-US" dirty="0" smtClean="0"/>
              <a:t>전선</a:t>
            </a:r>
            <a:endParaRPr lang="en-US" altLang="ko-KR" dirty="0" smtClean="0"/>
          </a:p>
          <a:p>
            <a:pPr lvl="1"/>
            <a:r>
              <a:rPr lang="ko-KR" altLang="en-US" dirty="0"/>
              <a:t>이동용 전자</a:t>
            </a:r>
            <a:r>
              <a:rPr lang="en-US" altLang="ko-KR" dirty="0"/>
              <a:t>, </a:t>
            </a:r>
            <a:r>
              <a:rPr lang="ko-KR" altLang="en-US" dirty="0"/>
              <a:t>전기 기기 배선용</a:t>
            </a:r>
          </a:p>
        </p:txBody>
      </p:sp>
      <p:pic>
        <p:nvPicPr>
          <p:cNvPr id="1026" name="Picture 2" descr="https://cdn.imweb.me/upload/S201901065c319c8ba89b8/dc15f828f62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42" y="2883609"/>
            <a:ext cx="2169337" cy="141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imweb.me/upload/S201901065c319c8ba89b8/1abb428e0aa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42" y="5164456"/>
            <a:ext cx="4425758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6379" y="5164456"/>
            <a:ext cx="3239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 TFR-GV </a:t>
            </a:r>
            <a:r>
              <a:rPr lang="ko-KR" altLang="en-US" sz="1200" dirty="0" smtClean="0"/>
              <a:t>전선 기호 풀이 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C   : Cross-Linked PE(</a:t>
            </a:r>
            <a:r>
              <a:rPr lang="ko-KR" altLang="en-US" sz="1200" dirty="0" smtClean="0"/>
              <a:t>가교 폴리에틸렌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T   : Tray</a:t>
            </a:r>
            <a:r>
              <a:rPr lang="ko-KR" altLang="en-US" sz="1200" dirty="0" smtClean="0"/>
              <a:t>용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FR : Flame Retardant (</a:t>
            </a:r>
            <a:r>
              <a:rPr lang="ko-KR" altLang="en-US" sz="1200" dirty="0" err="1" smtClean="0"/>
              <a:t>난연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G   : Ground (</a:t>
            </a:r>
            <a:r>
              <a:rPr lang="ko-KR" altLang="en-US" sz="1200" dirty="0" smtClean="0"/>
              <a:t>접지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V   : PVC (</a:t>
            </a:r>
            <a:r>
              <a:rPr lang="ko-KR" altLang="en-US" sz="1200" dirty="0" smtClean="0"/>
              <a:t>폴리염화비닐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46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이송부</a:t>
            </a:r>
            <a:r>
              <a:rPr lang="ko-KR" altLang="en-US" dirty="0"/>
              <a:t> </a:t>
            </a:r>
            <a:r>
              <a:rPr lang="en-US" altLang="ko-KR" dirty="0" smtClean="0"/>
              <a:t>: FOUP </a:t>
            </a:r>
            <a:r>
              <a:rPr lang="en-US" altLang="ko-KR" dirty="0"/>
              <a:t>DOOR </a:t>
            </a:r>
            <a:r>
              <a:rPr lang="en-US" altLang="ko-KR" dirty="0" smtClean="0"/>
              <a:t>DETACH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08" y="1690688"/>
            <a:ext cx="4050718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870620">
            <a:off x="7894026" y="3938259"/>
            <a:ext cx="470514" cy="3517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206382">
            <a:off x="7090836" y="3088152"/>
            <a:ext cx="470514" cy="3517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51889" y="3365435"/>
            <a:ext cx="338509" cy="32059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38299" y="2918054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7723" y="3525732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7405666" y="3746894"/>
            <a:ext cx="428331" cy="2051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690921" y="2972180"/>
            <a:ext cx="405079" cy="2918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2717999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670669" y="2086546"/>
            <a:ext cx="506812" cy="32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07328" y="1928049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88" y="1690688"/>
            <a:ext cx="4125109" cy="43304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이송부</a:t>
            </a:r>
            <a:r>
              <a:rPr lang="ko-KR" altLang="en-US" dirty="0"/>
              <a:t> </a:t>
            </a:r>
            <a:r>
              <a:rPr lang="en-US" altLang="ko-KR" dirty="0"/>
              <a:t>: Index </a:t>
            </a:r>
            <a:r>
              <a:rPr lang="en-US" altLang="ko-KR" dirty="0" smtClean="0"/>
              <a:t>Robot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0" y="1690688"/>
            <a:ext cx="5522852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822724" y="4036411"/>
            <a:ext cx="556054" cy="60915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0152249">
            <a:off x="5253114" y="4557366"/>
            <a:ext cx="1156781" cy="45927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1244141">
            <a:off x="3052018" y="4789142"/>
            <a:ext cx="827328" cy="40321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613558" y="4188698"/>
            <a:ext cx="246174" cy="4568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819135" y="4990751"/>
            <a:ext cx="390639" cy="1955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3990319" y="4645563"/>
            <a:ext cx="596755" cy="2422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으로 구부러진 화살표 15"/>
          <p:cNvSpPr/>
          <p:nvPr/>
        </p:nvSpPr>
        <p:spPr>
          <a:xfrm rot="157705">
            <a:off x="8620816" y="3772733"/>
            <a:ext cx="442569" cy="40603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9669219" y="3521676"/>
            <a:ext cx="122523" cy="6125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3440" y="369955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000" b="1" dirty="0" smtClean="0">
                <a:solidFill>
                  <a:srgbClr val="FFFF00"/>
                </a:solidFill>
              </a:rPr>
              <a:t>θ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30480" y="4036411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56374" y="4597557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89366" y="4688433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X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이송부</a:t>
            </a:r>
            <a:r>
              <a:rPr lang="ko-KR" altLang="en-US" dirty="0"/>
              <a:t> </a:t>
            </a:r>
            <a:r>
              <a:rPr lang="en-US" altLang="ko-KR" dirty="0"/>
              <a:t>: PCB </a:t>
            </a:r>
            <a:r>
              <a:rPr lang="en-US" altLang="ko-KR" dirty="0" smtClean="0"/>
              <a:t>FLIPPER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24" y="1825625"/>
            <a:ext cx="4702752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215" y="2392963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7129849" y="2586491"/>
            <a:ext cx="17548" cy="796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04519" y="4093943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3225" y="5790409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우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5490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이송부</a:t>
            </a:r>
            <a:r>
              <a:rPr lang="ko-KR" altLang="en-US" dirty="0"/>
              <a:t> </a:t>
            </a:r>
            <a:r>
              <a:rPr lang="en-US" altLang="ko-KR" dirty="0"/>
              <a:t>: TABLE </a:t>
            </a:r>
            <a:r>
              <a:rPr lang="en-US" altLang="ko-KR" dirty="0" smtClean="0"/>
              <a:t>TRANSFER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026" y="1825625"/>
            <a:ext cx="7141948" cy="435133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4782065" y="2225735"/>
            <a:ext cx="292227" cy="8510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6483" y="202568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609968" y="2383300"/>
            <a:ext cx="17548" cy="796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9968" y="5278846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4782065" y="5313405"/>
            <a:ext cx="845452" cy="1654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096000" y="4157551"/>
            <a:ext cx="1307133" cy="2304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43929" y="4024964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4182" y="3469488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178680" y="3927067"/>
            <a:ext cx="1307133" cy="2304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28178" y="1839664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X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이송부</a:t>
            </a:r>
            <a:r>
              <a:rPr lang="ko-KR" altLang="en-US" dirty="0"/>
              <a:t> </a:t>
            </a:r>
            <a:r>
              <a:rPr lang="en-US" altLang="ko-KR" dirty="0"/>
              <a:t>: FLIP </a:t>
            </a:r>
            <a:r>
              <a:rPr lang="en-US" altLang="ko-KR" dirty="0" smtClean="0"/>
              <a:t>TRANSFER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465" y="1825625"/>
            <a:ext cx="839107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2628" y="3150453"/>
            <a:ext cx="52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859780" y="3529941"/>
            <a:ext cx="93484" cy="9427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40947" y="1825625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X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960075" y="2286797"/>
            <a:ext cx="1005672" cy="1477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62911" y="3066137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673929" y="3410803"/>
            <a:ext cx="93484" cy="9427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으로 구부러진 화살표 14"/>
          <p:cNvSpPr/>
          <p:nvPr/>
        </p:nvSpPr>
        <p:spPr>
          <a:xfrm rot="157705">
            <a:off x="6641325" y="4249919"/>
            <a:ext cx="541785" cy="1406278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4707" y="4552948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000" b="1" dirty="0" smtClean="0">
                <a:solidFill>
                  <a:srgbClr val="FFFF00"/>
                </a:solidFill>
              </a:rPr>
              <a:t>θ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12660" y="1907309"/>
            <a:ext cx="52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8679812" y="2286797"/>
            <a:ext cx="93484" cy="9427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7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 </a:t>
            </a:r>
            <a:r>
              <a:rPr lang="ko-KR" altLang="en-US" dirty="0" smtClean="0"/>
              <a:t>분리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43714" y="2107933"/>
            <a:ext cx="1819174" cy="1116530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4089" y="4625122"/>
            <a:ext cx="1819174" cy="1116530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65608" y="3330525"/>
            <a:ext cx="1097280" cy="1188535"/>
          </a:xfrm>
          <a:prstGeom prst="rect">
            <a:avLst/>
          </a:prstGeom>
          <a:noFill/>
          <a:ln w="508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38288" y="2110430"/>
            <a:ext cx="1127758" cy="2514692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28663" y="4673247"/>
            <a:ext cx="1127758" cy="1070416"/>
          </a:xfrm>
          <a:prstGeom prst="rect">
            <a:avLst/>
          </a:prstGeom>
          <a:noFill/>
          <a:ln w="50800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02946" y="2666198"/>
            <a:ext cx="1012254" cy="2637322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1725" y="3330524"/>
            <a:ext cx="588742" cy="1342723"/>
          </a:xfrm>
          <a:prstGeom prst="rect">
            <a:avLst/>
          </a:prstGeom>
          <a:noFill/>
          <a:ln w="508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96992" y="4089914"/>
            <a:ext cx="781248" cy="535208"/>
          </a:xfrm>
          <a:prstGeom prst="rect">
            <a:avLst/>
          </a:prstGeom>
          <a:noFill/>
          <a:ln w="50800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23419" y="5366506"/>
            <a:ext cx="77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Loader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7935" y="5757107"/>
            <a:ext cx="861151" cy="28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Unloader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40601" y="5505006"/>
            <a:ext cx="715820" cy="222389"/>
          </a:xfrm>
          <a:prstGeom prst="rect">
            <a:avLst/>
          </a:prstGeom>
          <a:noFill/>
          <a:ln w="50800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02945" y="5091764"/>
            <a:ext cx="1012254" cy="211756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34092" y="3330524"/>
            <a:ext cx="656116" cy="1188536"/>
          </a:xfrm>
          <a:prstGeom prst="rect">
            <a:avLst/>
          </a:prstGeom>
          <a:noFill/>
          <a:ln w="50800"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484171" y="2951404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12758" y="3631962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51915" y="3499416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43906" y="2546546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54827" y="5012976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65969" y="3905248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67935" y="4894043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64485" y="4149728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54785" y="3512295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32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배선을 위한 설비 길이 </a:t>
            </a:r>
            <a:r>
              <a:rPr lang="en-US" altLang="ko-KR" dirty="0" smtClean="0"/>
              <a:t>[mm]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13" y="1825625"/>
            <a:ext cx="9069174" cy="435133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3895725" y="3771900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3895725" y="5041106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074274" y="3770300"/>
            <a:ext cx="11951" cy="125968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354373">
            <a:off x="3686989" y="422148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4236199" y="344802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0814740">
            <a:off x="4366809" y="334323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219575" y="3531471"/>
            <a:ext cx="714375" cy="10097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941049" y="336159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89057" y="332491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4964089" y="3540025"/>
            <a:ext cx="587619" cy="9241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571666" y="3430549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743200" y="3162300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743114" y="3361595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6354373">
            <a:off x="2428256" y="3138331"/>
            <a:ext cx="451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895514" y="3151584"/>
            <a:ext cx="9525" cy="21953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733589" y="2830681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885989" y="2864247"/>
            <a:ext cx="9525" cy="28733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354373">
            <a:off x="2434982" y="2802657"/>
            <a:ext cx="451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5658758" y="563807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819441" y="5401494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5658759" y="5571369"/>
            <a:ext cx="1160682" cy="27084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0853388">
            <a:off x="6115835" y="570488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293724" y="5502464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6791447" y="5562400"/>
            <a:ext cx="502277" cy="9241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607764">
            <a:off x="6836964" y="563760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3912349" y="5608608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4074274" y="5050631"/>
            <a:ext cx="11951" cy="55364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6354373">
            <a:off x="3686988" y="510452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7317438" y="5401494"/>
            <a:ext cx="1213471" cy="28598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8522292" y="5231618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853388">
            <a:off x="7703576" y="556213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8903292" y="515757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8530910" y="5313731"/>
            <a:ext cx="372382" cy="87762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20692560">
            <a:off x="8554455" y="533854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8919956" y="5163324"/>
            <a:ext cx="675176" cy="152069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20692560">
            <a:off x="9060660" y="520674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872</a:t>
            </a:r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9570042" y="4982749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10246317" y="4823573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0692560">
            <a:off x="9674869" y="512068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872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9591649" y="5019636"/>
            <a:ext cx="675176" cy="152069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9566735" y="3007915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9591649" y="4875174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9674868" y="370700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1794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9749517" y="3017440"/>
            <a:ext cx="17973" cy="1894425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9376838" y="3846820"/>
            <a:ext cx="16363" cy="109072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 rot="16200000">
            <a:off x="8985839" y="429728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1027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9308962" y="3837295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9223094" y="4951812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7261952" y="4485864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7519367" y="4453766"/>
            <a:ext cx="12490" cy="93309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7300775" y="5396731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7322384" y="479013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866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H="1">
            <a:off x="6182820" y="3828934"/>
            <a:ext cx="570099" cy="15780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20569213">
            <a:off x="6207073" y="364590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6182820" y="3787776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6752919" y="3676944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16200000">
            <a:off x="6149438" y="489522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551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6520890" y="4800284"/>
            <a:ext cx="20215" cy="61432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6399693" y="4800284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6328713" y="5396731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936427" y="5282829"/>
            <a:ext cx="194566" cy="4620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5936427" y="5074856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6130993" y="514385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 rot="744535">
            <a:off x="5821137" y="489839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292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 flipH="1">
            <a:off x="6765338" y="4168685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794455" y="5359161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 rot="16200000">
            <a:off x="6718650" y="457086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1053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6929202" y="4200971"/>
            <a:ext cx="23519" cy="1167715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5468258" y="5637513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464017" y="5807388"/>
            <a:ext cx="208636" cy="2984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 rot="607764">
            <a:off x="5373753" y="589039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244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 rot="607764">
            <a:off x="4974200" y="575497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491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 flipV="1">
            <a:off x="4964997" y="5544487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 flipV="1">
            <a:off x="4968789" y="5693006"/>
            <a:ext cx="420814" cy="114382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5373907" y="5646394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V="1">
            <a:off x="3069436" y="5332807"/>
            <a:ext cx="0" cy="716563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V="1">
            <a:off x="4346330" y="5637513"/>
            <a:ext cx="0" cy="54728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 flipV="1">
            <a:off x="3691582" y="5672866"/>
            <a:ext cx="631035" cy="14340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 rot="877274">
            <a:off x="3755423" y="570982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H="1" flipV="1">
            <a:off x="3065645" y="5816269"/>
            <a:ext cx="1299758" cy="29827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3691582" y="5457947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877274">
            <a:off x="3334652" y="594525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0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배선을 위한 설비 길이</a:t>
            </a:r>
            <a:r>
              <a:rPr lang="ko-KR" altLang="en-US" dirty="0" smtClean="0"/>
              <a:t> </a:t>
            </a:r>
            <a:r>
              <a:rPr lang="en-US" altLang="ko-KR" dirty="0"/>
              <a:t>[mm]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989"/>
            <a:ext cx="10515600" cy="410860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1060394" y="2800350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354373">
            <a:off x="869861" y="2522855"/>
            <a:ext cx="451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1050783" y="2468731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203183" y="2502297"/>
            <a:ext cx="9525" cy="28733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1244979" y="514534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197937" y="5303493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1228865" y="5303494"/>
            <a:ext cx="969072" cy="14689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26260">
            <a:off x="1436608" y="540038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636087" y="531521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426260">
            <a:off x="2200566" y="545916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2190049" y="5434631"/>
            <a:ext cx="446038" cy="8695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426260">
            <a:off x="2625523" y="552375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2940887" y="531521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629986" y="5473369"/>
            <a:ext cx="310901" cy="6556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79037" y="5369061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2940887" y="5549126"/>
            <a:ext cx="446038" cy="8695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426260">
            <a:off x="2960836" y="558341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426260">
            <a:off x="3520198" y="568924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407737" y="559376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379037" y="5616263"/>
            <a:ext cx="969072" cy="14689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2783306" y="257003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426260">
            <a:off x="2345135" y="265910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666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2332096" y="253739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2334683" y="2624818"/>
            <a:ext cx="443450" cy="3231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5493587" y="5511019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4399496" y="5739674"/>
            <a:ext cx="1094091" cy="3765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1422660">
            <a:off x="4763668" y="575419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926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5501970" y="5678974"/>
            <a:ext cx="992410" cy="60699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6485998" y="552950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1308804">
            <a:off x="5782066" y="573537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876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5178120" y="4107031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5177414" y="5478107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329814" y="4112473"/>
            <a:ext cx="0" cy="136563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354373">
            <a:off x="4901876" y="4551677"/>
            <a:ext cx="601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1027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5177414" y="3053995"/>
            <a:ext cx="323850" cy="9525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354203" y="3053995"/>
            <a:ext cx="0" cy="105303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6354373">
            <a:off x="4921124" y="3390943"/>
            <a:ext cx="601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7086073" y="5472608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6520863" y="5636079"/>
            <a:ext cx="565210" cy="4650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1308804">
            <a:off x="6588830" y="565421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435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21308804">
            <a:off x="7216315" y="563538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7886173" y="5472608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7103594" y="5607302"/>
            <a:ext cx="782578" cy="4650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8657698" y="5416503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7903693" y="5569349"/>
            <a:ext cx="782578" cy="4650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1308804">
            <a:off x="8080202" y="559914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687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35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배선을 위한 설비 길이 </a:t>
            </a:r>
            <a:r>
              <a:rPr lang="en-US" altLang="ko-KR" dirty="0"/>
              <a:t>[mm]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517" y="1825625"/>
            <a:ext cx="9030966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7816451" y="5495287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8511776" y="5542912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534320">
            <a:off x="7937164" y="574098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7816451" y="5694124"/>
            <a:ext cx="695325" cy="8753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7235426" y="5665162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7242293" y="5728024"/>
            <a:ext cx="567293" cy="13493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941577">
            <a:off x="5550099" y="572918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7080368" y="4851099"/>
            <a:ext cx="1" cy="843025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897746" y="4826022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897746" y="5665162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6702627" y="500847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672406" y="424794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045563" y="3883226"/>
            <a:ext cx="17403" cy="96350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6927966" y="3800374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6932903" y="3552354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646303" y="354330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7036861" y="3614494"/>
            <a:ext cx="4667" cy="25837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854239" y="3246753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45563" y="3281563"/>
            <a:ext cx="0" cy="311689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6637601" y="325700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7626964" y="3689578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6200000">
            <a:off x="7379639" y="420003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7555461" y="4908874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7805001" y="3731004"/>
            <a:ext cx="1" cy="120303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8548661" y="5534500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8522490" y="4974889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8731282" y="5057741"/>
            <a:ext cx="1" cy="52273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8350036" y="510696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4892276" y="552321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498727">
            <a:off x="4982320" y="574096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687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 flipV="1">
            <a:off x="4912127" y="5665162"/>
            <a:ext cx="602715" cy="82852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5514842" y="5607995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968601" y="5471780"/>
            <a:ext cx="0" cy="339751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5537492" y="5665162"/>
            <a:ext cx="443196" cy="9539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20941577">
            <a:off x="7370386" y="575721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 flipV="1">
            <a:off x="5997937" y="5686598"/>
            <a:ext cx="1199164" cy="16570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498727">
            <a:off x="6334752" y="580759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4982535" y="497813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866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5222640" y="4569904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5222639" y="5558803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5392141" y="4629426"/>
            <a:ext cx="1649" cy="92907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5388847" y="3676849"/>
            <a:ext cx="1649" cy="92907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5189824" y="3601050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16200000">
            <a:off x="4982535" y="399555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866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V="1">
            <a:off x="5201429" y="3222541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4937788" y="329091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5400020" y="3259305"/>
            <a:ext cx="1" cy="341745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084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배선을 위한 설비 길이 </a:t>
            </a:r>
            <a:r>
              <a:rPr lang="en-US" altLang="ko-KR" dirty="0"/>
              <a:t>[mm]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411" y="1825625"/>
            <a:ext cx="5493178" cy="435133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 rot="16200000">
            <a:off x="4406172" y="536123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342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4596974" y="5170833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4596974" y="5769193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4779595" y="5253685"/>
            <a:ext cx="1" cy="51550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4621689" y="4928767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4779595" y="4965510"/>
            <a:ext cx="0" cy="246749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 rot="16200000">
            <a:off x="4254000" y="494144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4621689" y="4222768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4778183" y="4276213"/>
            <a:ext cx="0" cy="689297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16200000">
            <a:off x="4351487" y="446931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374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4778183" y="4058693"/>
            <a:ext cx="0" cy="19139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16200000">
            <a:off x="4228376" y="396397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V="1">
            <a:off x="4605432" y="4001967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4595561" y="2595460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4762296" y="2636886"/>
            <a:ext cx="0" cy="136440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16200000">
            <a:off x="4370221" y="305195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755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025816" y="5769193"/>
            <a:ext cx="156854" cy="3612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5718147" y="5769193"/>
            <a:ext cx="156854" cy="3612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8317656" y="5769193"/>
            <a:ext cx="156854" cy="3612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130838" y="5931094"/>
            <a:ext cx="115504" cy="1155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9278702" y="5809681"/>
            <a:ext cx="9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수직하</a:t>
            </a:r>
            <a:endParaRPr lang="ko-KR" altLang="en-US" dirty="0"/>
          </a:p>
        </p:txBody>
      </p:sp>
      <p:cxnSp>
        <p:nvCxnSpPr>
          <p:cNvPr id="87" name="직선 연결선 86"/>
          <p:cNvCxnSpPr/>
          <p:nvPr/>
        </p:nvCxnSpPr>
        <p:spPr>
          <a:xfrm flipV="1">
            <a:off x="5966442" y="3492719"/>
            <a:ext cx="0" cy="37026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4999690" y="3492719"/>
            <a:ext cx="0" cy="37026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4970675" y="3722671"/>
            <a:ext cx="995767" cy="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253244" y="349271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947389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5871617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6426256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7967673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8474510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9131897" y="2146152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9278702" y="2019238"/>
            <a:ext cx="89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수직</a:t>
            </a:r>
            <a:r>
              <a:rPr lang="ko-KR" altLang="en-US" dirty="0"/>
              <a:t>상</a:t>
            </a:r>
          </a:p>
        </p:txBody>
      </p:sp>
      <p:sp>
        <p:nvSpPr>
          <p:cNvPr id="102" name="타원 101"/>
          <p:cNvSpPr/>
          <p:nvPr/>
        </p:nvSpPr>
        <p:spPr>
          <a:xfrm>
            <a:off x="3537321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4461549" y="2095364"/>
            <a:ext cx="156854" cy="32579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/>
          <p:cNvCxnSpPr/>
          <p:nvPr/>
        </p:nvCxnSpPr>
        <p:spPr>
          <a:xfrm flipV="1">
            <a:off x="6090758" y="5752840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6028471" y="5212259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6277947" y="5231979"/>
            <a:ext cx="1" cy="51550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16200000">
            <a:off x="5891704" y="533257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6273379" y="5051490"/>
            <a:ext cx="0" cy="16742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 rot="16200000">
            <a:off x="5786668" y="495492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 flipV="1">
            <a:off x="6091282" y="4994470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6090758" y="4523215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V="1">
            <a:off x="6064381" y="4303997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V="1">
            <a:off x="6090757" y="2579906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6263523" y="4355789"/>
            <a:ext cx="0" cy="16742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5760794" y="430150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5855562" y="461364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6268084" y="4577645"/>
            <a:ext cx="0" cy="443965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V="1">
            <a:off x="6456000" y="3816163"/>
            <a:ext cx="0" cy="37026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657783" y="3828356"/>
            <a:ext cx="0" cy="37026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8555837" y="3761860"/>
            <a:ext cx="0" cy="37026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862829" y="377617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646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2" name="직선 화살표 연결선 121"/>
          <p:cNvCxnSpPr/>
          <p:nvPr/>
        </p:nvCxnSpPr>
        <p:spPr>
          <a:xfrm flipV="1">
            <a:off x="6456000" y="4022401"/>
            <a:ext cx="1198883" cy="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061543" y="415733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>
            <a:off x="6241009" y="2649677"/>
            <a:ext cx="0" cy="165005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 rot="16200000">
            <a:off x="5855561" y="325527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935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7420709" y="3133634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V="1">
            <a:off x="7403331" y="2554566"/>
            <a:ext cx="365243" cy="82852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7603330" y="2595460"/>
            <a:ext cx="0" cy="57960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 rot="16200000">
            <a:off x="7149571" y="279814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298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6462582" y="4178173"/>
            <a:ext cx="2090355" cy="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809343" y="378581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6" name="직선 화살표 연결선 135"/>
          <p:cNvCxnSpPr/>
          <p:nvPr/>
        </p:nvCxnSpPr>
        <p:spPr>
          <a:xfrm flipV="1">
            <a:off x="7691380" y="4008187"/>
            <a:ext cx="808510" cy="16195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08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CV</a:t>
            </a:r>
          </a:p>
          <a:p>
            <a:pPr lvl="1"/>
            <a:r>
              <a:rPr lang="ko-KR" altLang="en-US" dirty="0"/>
              <a:t>대부분 연선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, </a:t>
            </a:r>
            <a:r>
              <a:rPr lang="ko-KR" altLang="en-US" dirty="0"/>
              <a:t>허용 전압 자체가 높고 </a:t>
            </a:r>
            <a:r>
              <a:rPr lang="ko-KR" altLang="en-US" dirty="0" err="1"/>
              <a:t>난연성이</a:t>
            </a:r>
            <a:r>
              <a:rPr lang="ko-KR" altLang="en-US" dirty="0"/>
              <a:t> </a:t>
            </a:r>
            <a:r>
              <a:rPr lang="ko-KR" altLang="en-US" dirty="0" smtClean="0"/>
              <a:t>우수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공업용과 </a:t>
            </a:r>
            <a:r>
              <a:rPr lang="ko-KR" altLang="en-US" dirty="0"/>
              <a:t>산업용</a:t>
            </a:r>
            <a:r>
              <a:rPr lang="en-US" altLang="ko-KR" dirty="0"/>
              <a:t>, </a:t>
            </a:r>
            <a:r>
              <a:rPr lang="ko-KR" altLang="en-US" dirty="0" smtClean="0"/>
              <a:t>농업용</a:t>
            </a:r>
            <a:r>
              <a:rPr lang="en-US" altLang="ko-KR" dirty="0"/>
              <a:t> </a:t>
            </a:r>
            <a:r>
              <a:rPr lang="ko-KR" altLang="en-US" dirty="0"/>
              <a:t>등에서 배선 </a:t>
            </a:r>
            <a:r>
              <a:rPr lang="ko-KR" altLang="en-US" dirty="0" smtClean="0"/>
              <a:t>작업으로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SV / </a:t>
            </a:r>
            <a:r>
              <a:rPr lang="ko-KR" altLang="en-US" dirty="0" err="1" smtClean="0"/>
              <a:t>로맥스</a:t>
            </a:r>
            <a:endParaRPr lang="en-US" altLang="ko-KR" dirty="0" smtClean="0"/>
          </a:p>
          <a:p>
            <a:pPr lvl="1"/>
            <a:r>
              <a:rPr lang="ko-KR" altLang="en-US" dirty="0"/>
              <a:t>전선 안에 단선 </a:t>
            </a:r>
            <a:r>
              <a:rPr lang="ko-KR" altLang="en-US" dirty="0" err="1"/>
              <a:t>두가닥으로</a:t>
            </a:r>
            <a:r>
              <a:rPr lang="ko-KR" altLang="en-US" dirty="0"/>
              <a:t> 구성되어 있는 비교적 뻣뻣한 </a:t>
            </a:r>
            <a:r>
              <a:rPr lang="ko-KR" altLang="en-US" dirty="0" smtClean="0"/>
              <a:t>전선</a:t>
            </a:r>
            <a:endParaRPr lang="en-US" altLang="ko-KR" dirty="0" smtClean="0"/>
          </a:p>
          <a:p>
            <a:pPr lvl="1"/>
            <a:r>
              <a:rPr lang="ko-KR" altLang="en-US" dirty="0"/>
              <a:t>건물 내부 하얗고 두꺼운 전선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https://cdn.imweb.me/upload/S201901065c319c8ba89b8/7c8016600f6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04" y="5589211"/>
            <a:ext cx="1401285" cy="117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imweb.me/upload/S201901065c319c8ba89b8/6f0ffe78dc1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95" y="5589211"/>
            <a:ext cx="1507787" cy="117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104" y="3057954"/>
            <a:ext cx="1317287" cy="12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75419" y="-526374"/>
            <a:ext cx="1669265" cy="31094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708071" y="4627757"/>
            <a:ext cx="2031102" cy="1067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PLC#1 : </a:t>
            </a:r>
            <a:r>
              <a:rPr lang="ko-KR" altLang="en-US" dirty="0"/>
              <a:t>디바이스 위치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105487" y="1897547"/>
            <a:ext cx="2320234" cy="21763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5596642">
            <a:off x="9007096" y="2566394"/>
            <a:ext cx="14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FF00"/>
                </a:solidFill>
              </a:rPr>
              <a:t>라이트커튼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762679" y="3291239"/>
            <a:ext cx="216310" cy="2163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74871" y="4543655"/>
            <a:ext cx="216310" cy="2163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7960667" y="2555063"/>
            <a:ext cx="1569263" cy="7879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7975298" y="4054232"/>
            <a:ext cx="1907225" cy="5350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837359" y="3672130"/>
            <a:ext cx="216310" cy="2163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52510" y="4179862"/>
            <a:ext cx="216310" cy="2163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endCxn id="18" idx="6"/>
          </p:cNvCxnSpPr>
          <p:nvPr/>
        </p:nvCxnSpPr>
        <p:spPr>
          <a:xfrm flipH="1" flipV="1">
            <a:off x="8053669" y="3780285"/>
            <a:ext cx="1778371" cy="11665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8053671" y="4396172"/>
            <a:ext cx="1669951" cy="1375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7004703" y="2654710"/>
            <a:ext cx="688257" cy="68825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10503" y="1690688"/>
            <a:ext cx="1169635" cy="10637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720172">
            <a:off x="9445083" y="5134370"/>
            <a:ext cx="14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대차감지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8302948" y="648389"/>
            <a:ext cx="14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FF00"/>
                </a:solidFill>
              </a:rPr>
              <a:t>메인스위치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9507409" y="866803"/>
            <a:ext cx="14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</a:rPr>
              <a:t>핸드터치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8717628" y="1539011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Manual L/U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354333" y="3409617"/>
            <a:ext cx="419423" cy="6020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189490" y="5052968"/>
            <a:ext cx="1531708" cy="1933838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V="1">
            <a:off x="7489422" y="4054232"/>
            <a:ext cx="89863" cy="16138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6200000">
            <a:off x="7232102" y="5243108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Manual L/U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6622235" y="5769038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컨베이어</a:t>
            </a:r>
          </a:p>
        </p:txBody>
      </p:sp>
      <p:sp>
        <p:nvSpPr>
          <p:cNvPr id="49" name="TextBox 48"/>
          <p:cNvSpPr txBox="1"/>
          <p:nvPr/>
        </p:nvSpPr>
        <p:spPr>
          <a:xfrm rot="15596642">
            <a:off x="9322497" y="3204923"/>
            <a:ext cx="14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FF00"/>
                </a:solidFill>
              </a:rPr>
              <a:t>라이트커튼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470030" y="5417402"/>
            <a:ext cx="1769575" cy="980268"/>
          </a:xfrm>
          <a:prstGeom prst="rect">
            <a:avLst/>
          </a:prstGeom>
        </p:spPr>
      </p:pic>
      <p:sp>
        <p:nvSpPr>
          <p:cNvPr id="52" name="타원 51"/>
          <p:cNvSpPr/>
          <p:nvPr/>
        </p:nvSpPr>
        <p:spPr>
          <a:xfrm>
            <a:off x="7180521" y="3409616"/>
            <a:ext cx="164174" cy="116824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6344961" y="3888440"/>
            <a:ext cx="830589" cy="15149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16200000">
            <a:off x="5676193" y="5549998"/>
            <a:ext cx="1532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rgbClr val="FFFF00"/>
                </a:solidFill>
              </a:rPr>
              <a:t>컨베이어상태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램프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 rot="16200000">
            <a:off x="6216789" y="6215345"/>
            <a:ext cx="47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FF00"/>
                </a:solidFill>
              </a:rPr>
              <a:t>경광등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73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2" y="3964914"/>
            <a:ext cx="1926210" cy="1681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PLC#1 : </a:t>
            </a:r>
            <a:r>
              <a:rPr lang="ko-KR" altLang="en-US" dirty="0"/>
              <a:t>디바이스 위치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6365685" y="2536673"/>
            <a:ext cx="381755" cy="1296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308" y="487837"/>
            <a:ext cx="1283345" cy="2076686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 flipH="1">
            <a:off x="6971380" y="716692"/>
            <a:ext cx="1239043" cy="17587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21507" y="2248195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Main Air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210423" y="1718575"/>
            <a:ext cx="865230" cy="806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392806" y="423538"/>
            <a:ext cx="228950" cy="2141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8103" y="244173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EFEM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우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6" name="타원 15"/>
          <p:cNvSpPr/>
          <p:nvPr/>
        </p:nvSpPr>
        <p:spPr>
          <a:xfrm>
            <a:off x="6902805" y="2527749"/>
            <a:ext cx="381755" cy="138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234462" y="2475397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EFEM(</a:t>
            </a:r>
            <a:r>
              <a:rPr lang="ko-KR" altLang="en-US" sz="1200" b="1" dirty="0">
                <a:solidFill>
                  <a:srgbClr val="FFFF00"/>
                </a:solidFill>
              </a:rPr>
              <a:t>좌</a:t>
            </a:r>
            <a:r>
              <a:rPr lang="en-US" altLang="ko-KR" sz="1200" b="1" dirty="0">
                <a:solidFill>
                  <a:srgbClr val="FFFF00"/>
                </a:solidFill>
              </a:rPr>
              <a:t>)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00491" y="2245800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EFEM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)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45916" y="433858"/>
            <a:ext cx="248427" cy="2141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83291" y="244174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EFEM</a:t>
            </a:r>
            <a:r>
              <a:rPr lang="en-US" altLang="ko-KR" sz="1200" b="1" dirty="0" smtClean="0"/>
              <a:t>(</a:t>
            </a:r>
            <a:r>
              <a:rPr lang="ko-KR" altLang="en-US" sz="1200" b="1" dirty="0"/>
              <a:t>좌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22" name="타원 21"/>
          <p:cNvSpPr/>
          <p:nvPr/>
        </p:nvSpPr>
        <p:spPr>
          <a:xfrm>
            <a:off x="6792741" y="3460144"/>
            <a:ext cx="220128" cy="3416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884597" y="4869952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Index </a:t>
            </a:r>
            <a:r>
              <a:rPr lang="ko-KR" altLang="en-US" sz="1200" b="1" dirty="0"/>
              <a:t>제품</a:t>
            </a:r>
            <a:endParaRPr lang="en-US" altLang="ko-KR" sz="1200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750128" y="2310436"/>
            <a:ext cx="2994509" cy="11023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548741" y="3445776"/>
            <a:ext cx="201387" cy="17467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576621" y="2004929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Index </a:t>
            </a:r>
            <a:r>
              <a:rPr lang="en-US" altLang="ko-KR" sz="1200" b="1" dirty="0" smtClean="0"/>
              <a:t>Arm</a:t>
            </a:r>
            <a:endParaRPr lang="en-US" altLang="ko-KR" sz="1200" b="1" dirty="0"/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7024453" y="3809194"/>
            <a:ext cx="3860145" cy="11499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83" y="2752396"/>
            <a:ext cx="2824943" cy="148642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318365" y="3124325"/>
            <a:ext cx="1526638" cy="10297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772474" y="2752396"/>
            <a:ext cx="518054" cy="65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11185777" y="4238820"/>
            <a:ext cx="67109" cy="6311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0026681" y="2309802"/>
            <a:ext cx="20623" cy="3475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6548741" y="3660850"/>
            <a:ext cx="201387" cy="17467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3483" y="4873486"/>
            <a:ext cx="1296671" cy="130347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429221" y="5716139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</a:rPr>
              <a:t>DM</a:t>
            </a:r>
            <a:r>
              <a:rPr lang="ko-KR" altLang="en-US" sz="1200" dirty="0">
                <a:solidFill>
                  <a:srgbClr val="FFFF00"/>
                </a:solidFill>
              </a:rPr>
              <a:t>리더</a:t>
            </a:r>
            <a:endParaRPr lang="en-US" altLang="ko-KR" sz="1200" dirty="0">
              <a:solidFill>
                <a:srgbClr val="FFFF00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H="1" flipV="1">
            <a:off x="6723274" y="3883210"/>
            <a:ext cx="2868881" cy="17106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273194" y="2708542"/>
            <a:ext cx="592359" cy="29906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368237" y="2384299"/>
            <a:ext cx="3874143" cy="4737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67" y="1430535"/>
            <a:ext cx="1838618" cy="226797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87045" y="1957092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Flipper Arm</a:t>
            </a:r>
          </a:p>
        </p:txBody>
      </p:sp>
      <p:sp>
        <p:nvSpPr>
          <p:cNvPr id="68" name="타원 67"/>
          <p:cNvSpPr/>
          <p:nvPr/>
        </p:nvSpPr>
        <p:spPr>
          <a:xfrm>
            <a:off x="6242380" y="2983288"/>
            <a:ext cx="138840" cy="42013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flipV="1">
            <a:off x="2580910" y="3312570"/>
            <a:ext cx="3570731" cy="13827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288467" y="4554386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FF00"/>
                </a:solidFill>
              </a:rPr>
              <a:t>이오나이저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3006" y="2533077"/>
            <a:ext cx="45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(</a:t>
            </a:r>
            <a:r>
              <a:rPr lang="ko-KR" altLang="en-US" sz="1200" b="1" dirty="0">
                <a:solidFill>
                  <a:srgbClr val="FFFF00"/>
                </a:solidFill>
              </a:rPr>
              <a:t>좌</a:t>
            </a:r>
            <a:r>
              <a:rPr lang="en-US" altLang="ko-KR" sz="1200" b="1" dirty="0">
                <a:solidFill>
                  <a:srgbClr val="FFFF00"/>
                </a:solidFill>
              </a:rPr>
              <a:t>)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48060" y="2624154"/>
            <a:ext cx="45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)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670"/>
            <a:ext cx="1706492" cy="30946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PLC#2 : </a:t>
            </a:r>
            <a:r>
              <a:rPr lang="ko-KR" altLang="en-US" dirty="0" smtClean="0"/>
              <a:t>디바이스 위치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141088" y="5666577"/>
            <a:ext cx="381755" cy="12963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19228"/>
            <a:ext cx="1539802" cy="137892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205741" y="5637256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FF00"/>
                </a:solidFill>
              </a:rPr>
              <a:t>메인스위치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193731" y="5790890"/>
            <a:ext cx="2947357" cy="134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273183" y="2910829"/>
            <a:ext cx="628131" cy="6216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724" y="844651"/>
            <a:ext cx="1608988" cy="2158520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H="1">
            <a:off x="6735315" y="2290813"/>
            <a:ext cx="1157401" cy="620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635350" y="2462321"/>
            <a:ext cx="143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VACUUM </a:t>
            </a:r>
            <a:r>
              <a:rPr lang="ko-KR" altLang="en-US" sz="1200" b="1" dirty="0">
                <a:solidFill>
                  <a:srgbClr val="FFFF00"/>
                </a:solidFill>
              </a:rPr>
              <a:t>테이블</a:t>
            </a:r>
            <a:endParaRPr lang="en-US" altLang="ko-KR" sz="1200" b="1" dirty="0">
              <a:solidFill>
                <a:srgbClr val="FFFF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92716" y="1392171"/>
            <a:ext cx="117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Flipper Arm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4254" y="4269067"/>
            <a:ext cx="191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GENERAL TRANSFER</a:t>
            </a:r>
          </a:p>
        </p:txBody>
      </p:sp>
      <p:sp>
        <p:nvSpPr>
          <p:cNvPr id="50" name="타원 49"/>
          <p:cNvSpPr/>
          <p:nvPr/>
        </p:nvSpPr>
        <p:spPr>
          <a:xfrm>
            <a:off x="6025415" y="2944136"/>
            <a:ext cx="247768" cy="150273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2378002" y="2815996"/>
            <a:ext cx="3596491" cy="5103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5669280" y="3461300"/>
            <a:ext cx="356135" cy="5450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847347" y="4049636"/>
            <a:ext cx="1544856" cy="1929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851" y="4819228"/>
            <a:ext cx="1327764" cy="151569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567668" y="5978943"/>
            <a:ext cx="143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CROSS </a:t>
            </a:r>
            <a:r>
              <a:rPr lang="ko-KR" altLang="en-US" sz="1200" b="1" dirty="0">
                <a:solidFill>
                  <a:srgbClr val="FFFF00"/>
                </a:solidFill>
              </a:rPr>
              <a:t>테이블</a:t>
            </a:r>
            <a:endParaRPr lang="en-US" altLang="ko-KR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29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PLC#2 : </a:t>
            </a:r>
            <a:r>
              <a:rPr lang="ko-KR" altLang="en-US" dirty="0" smtClean="0"/>
              <a:t>디바이스 위치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148488" y="2746282"/>
            <a:ext cx="391048" cy="5655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04697" y="3595540"/>
            <a:ext cx="534839" cy="5655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44121" y="2527968"/>
            <a:ext cx="288398" cy="270887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20" y="1823702"/>
            <a:ext cx="1297203" cy="17353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0" y="3029047"/>
            <a:ext cx="161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PNP HANDLER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33575" y="2839453"/>
            <a:ext cx="1414913" cy="1895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661115" y="3038489"/>
            <a:ext cx="1482788" cy="17940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148488" y="4656462"/>
            <a:ext cx="391048" cy="5655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37" y="3182483"/>
            <a:ext cx="1434967" cy="3555974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1756160" y="5300499"/>
            <a:ext cx="2932160" cy="4317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1009" y="3607147"/>
            <a:ext cx="161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FLIP TRANSFER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496" y="1463738"/>
            <a:ext cx="2503607" cy="2414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2694" y="3420571"/>
            <a:ext cx="161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FLIP HANDLER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379991" y="3014572"/>
            <a:ext cx="4022865" cy="863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6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</a:t>
            </a:r>
            <a:r>
              <a:rPr lang="en-US" altLang="ko-KR" dirty="0"/>
              <a:t>(</a:t>
            </a:r>
            <a:r>
              <a:rPr lang="en-US" altLang="ko-KR" dirty="0" smtClean="0"/>
              <a:t>Duct </a:t>
            </a:r>
            <a:r>
              <a:rPr lang="ko-KR" altLang="en-US" dirty="0" smtClean="0"/>
              <a:t>경로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294923" y="4639375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285298" y="3311089"/>
            <a:ext cx="59676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88770" y="2146432"/>
            <a:ext cx="10202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26917" y="1961766"/>
            <a:ext cx="68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상</a:t>
            </a:r>
            <a:r>
              <a:rPr lang="ko-KR" altLang="en-US" dirty="0" smtClean="0">
                <a:solidFill>
                  <a:srgbClr val="FFC000"/>
                </a:solidFill>
              </a:rPr>
              <a:t>부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388770" y="2466035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26917" y="2281369"/>
            <a:ext cx="68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하부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292" y="2777615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26917" y="2650701"/>
            <a:ext cx="89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</a:rPr>
              <a:t>수직</a:t>
            </a:r>
            <a:r>
              <a:rPr lang="ko-KR" altLang="en-US" dirty="0">
                <a:solidFill>
                  <a:srgbClr val="92D050"/>
                </a:solidFill>
              </a:rPr>
              <a:t>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3407343" y="2281369"/>
            <a:ext cx="28105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97717" y="5611710"/>
            <a:ext cx="28105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407343" y="2281370"/>
            <a:ext cx="38501" cy="3247798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5171174" y="2281369"/>
            <a:ext cx="38501" cy="3247798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294923" y="2798833"/>
            <a:ext cx="58714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294923" y="3006715"/>
            <a:ext cx="0" cy="164317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85298" y="5139889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46840" y="5325725"/>
            <a:ext cx="861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Loader </a:t>
            </a:r>
            <a:r>
              <a:rPr lang="ko-KR" altLang="en-US" sz="800" b="1" dirty="0" err="1" smtClean="0">
                <a:solidFill>
                  <a:srgbClr val="FFFF00"/>
                </a:solidFill>
              </a:rPr>
              <a:t>전장부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02020" y="5746648"/>
            <a:ext cx="1012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Unloader </a:t>
            </a:r>
            <a:r>
              <a:rPr lang="ko-KR" altLang="en-US" sz="800" b="1" dirty="0" err="1" smtClean="0">
                <a:solidFill>
                  <a:srgbClr val="FFFF00"/>
                </a:solidFill>
              </a:rPr>
              <a:t>전장부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276731" y="5243856"/>
            <a:ext cx="10202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259566" y="516840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092790" y="5563676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693790" y="5564272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82105" y="5181710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7050061" y="4599939"/>
            <a:ext cx="0" cy="655235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7200745" y="3321599"/>
            <a:ext cx="7948" cy="1328286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081592" y="2666364"/>
            <a:ext cx="0" cy="655235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126090" y="2260410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724264" y="2273346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515663" y="2260410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179580" y="2223616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938961" y="2215594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76898" y="2250523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397703" y="2239699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801796" y="2243700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368841" y="2420664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368841" y="3112955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349591" y="3339967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49591" y="3773284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349591" y="4016187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3339951" y="4414270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330340" y="466462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330340" y="5326953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3339951" y="554851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801796" y="5563676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4019146" y="554851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859073" y="554851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121828" y="554851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43253" y="5563676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113422" y="5369380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132672" y="466462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121828" y="4437607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152544" y="4004499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152544" y="3376047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149088" y="3197477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154373" y="2810795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5153307" y="2474057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905244" y="518931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8203375" y="3098681"/>
            <a:ext cx="115504" cy="1155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426917" y="3006715"/>
            <a:ext cx="9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수직하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183984" y="5272368"/>
            <a:ext cx="115504" cy="1155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5693790" y="5680785"/>
            <a:ext cx="115504" cy="1155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101020" y="5673373"/>
            <a:ext cx="115504" cy="11550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8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</a:t>
            </a:r>
            <a:r>
              <a:rPr lang="en-US" altLang="ko-KR" dirty="0" smtClean="0"/>
              <a:t>(PLC</a:t>
            </a:r>
            <a:r>
              <a:rPr lang="ko-KR" altLang="en-US" dirty="0" smtClean="0"/>
              <a:t>별 경로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294923" y="4639375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285298" y="3311089"/>
            <a:ext cx="59676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88770" y="2146432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26917" y="1961766"/>
            <a:ext cx="88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PLC#1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388770" y="2466035"/>
            <a:ext cx="10202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26917" y="2281369"/>
            <a:ext cx="86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PLC#2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292" y="2777615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26917" y="2650701"/>
            <a:ext cx="68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</a:rPr>
              <a:t>수직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407343" y="2281369"/>
            <a:ext cx="28105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97717" y="5611710"/>
            <a:ext cx="2810577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417633" y="2281370"/>
            <a:ext cx="28211" cy="333034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5171174" y="2281369"/>
            <a:ext cx="38501" cy="3330341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294923" y="2798833"/>
            <a:ext cx="58714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285298" y="2957268"/>
            <a:ext cx="9625" cy="17060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85298" y="5139889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99386" y="3344480"/>
            <a:ext cx="918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FF00"/>
                </a:solidFill>
              </a:rPr>
              <a:t>라이트커튼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54215" y="4515305"/>
            <a:ext cx="8408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FF00"/>
                </a:solidFill>
              </a:rPr>
              <a:t>라이트커튼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864603" y="339247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825339" y="459420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857933" y="422088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856455" y="374497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862363" y="3705648"/>
            <a:ext cx="76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대차감지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2363" y="4111774"/>
            <a:ext cx="903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대차감지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46676" y="3467889"/>
            <a:ext cx="876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컨베이어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8371" y="351141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501660" y="452015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486819" y="4390013"/>
            <a:ext cx="8696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컨베이어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305575" y="301018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380172" y="2914968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FF00"/>
                </a:solidFill>
              </a:rPr>
              <a:t>메인스위치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9154" y="2821689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핸드터치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855663" y="291499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406435" y="267100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424275" y="2611577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Main Air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60020" y="2408459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EFEM(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99214" y="257818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919045" y="2491626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EFEM(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897981" y="258660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744248" y="379345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594263" y="3620753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Index Arm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600523" y="3552138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594282" y="3476634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DM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리더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610335" y="2429011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620441" y="2358313"/>
            <a:ext cx="700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SSR#2 I/F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70181" y="4095015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SSR#1 I/F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564370" y="413868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854215" y="325820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7817191" y="470757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899386" y="3190592"/>
            <a:ext cx="1090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컨베이어 스위치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4215" y="4663281"/>
            <a:ext cx="1090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컨베이어 스위치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580396" y="370901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758907" y="3736744"/>
            <a:ext cx="719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Index 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제품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77766" y="5340298"/>
            <a:ext cx="861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Loader </a:t>
            </a:r>
            <a:r>
              <a:rPr lang="ko-KR" altLang="en-US" sz="800" b="1" dirty="0" err="1" smtClean="0">
                <a:solidFill>
                  <a:srgbClr val="FFFF00"/>
                </a:solidFill>
              </a:rPr>
              <a:t>전장부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78829" y="5735746"/>
            <a:ext cx="1012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Unloader </a:t>
            </a:r>
            <a:r>
              <a:rPr lang="ko-KR" altLang="en-US" sz="800" b="1" dirty="0" err="1" smtClean="0">
                <a:solidFill>
                  <a:srgbClr val="FFC000"/>
                </a:solidFill>
              </a:rPr>
              <a:t>전장부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776105" y="530327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385469" y="292374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387251" y="3367091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329707" y="2957268"/>
            <a:ext cx="959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Flipper Arm(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04529" y="3314068"/>
            <a:ext cx="959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Flipper Arm(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311421" y="310675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300664" y="3091691"/>
            <a:ext cx="959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FF00"/>
                </a:solidFill>
              </a:rPr>
              <a:t>이오나이저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29311" y="4787721"/>
            <a:ext cx="1090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타워램프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743881" y="477492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306359" y="358607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7281496" y="429064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305391" y="3562438"/>
            <a:ext cx="1205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컨베이어 램프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97008" y="4264141"/>
            <a:ext cx="1059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FF00"/>
                </a:solidFill>
              </a:rPr>
              <a:t>컨베이어 램프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)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5671519" y="5553958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112706" y="5563191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5912101" y="5674799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5248785" y="5754691"/>
            <a:ext cx="700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C000"/>
                </a:solidFill>
              </a:rPr>
              <a:t>메인스위치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5327849" y="5696940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084329" y="2819071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5352411" y="2601497"/>
            <a:ext cx="961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>
                <a:solidFill>
                  <a:srgbClr val="FFC000"/>
                </a:solidFill>
              </a:rPr>
              <a:t>Vacuum </a:t>
            </a:r>
            <a:r>
              <a:rPr lang="ko-KR" altLang="en-US" sz="800" b="1" dirty="0" smtClean="0">
                <a:solidFill>
                  <a:srgbClr val="FFC000"/>
                </a:solidFill>
              </a:rPr>
              <a:t>테이블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767880" y="3618030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5205431" y="3410742"/>
            <a:ext cx="961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Cross </a:t>
            </a:r>
            <a:r>
              <a:rPr lang="ko-KR" altLang="en-US" sz="800" b="1" dirty="0" smtClean="0">
                <a:solidFill>
                  <a:srgbClr val="FFC000"/>
                </a:solidFill>
              </a:rPr>
              <a:t>테이블 </a:t>
            </a:r>
            <a:r>
              <a:rPr lang="en-US" altLang="ko-KR" sz="800" b="1" dirty="0" smtClean="0">
                <a:solidFill>
                  <a:srgbClr val="FFC000"/>
                </a:solidFill>
              </a:rPr>
              <a:t>#1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752920" y="4133857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190471" y="3926569"/>
            <a:ext cx="961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Cross </a:t>
            </a:r>
            <a:r>
              <a:rPr lang="ko-KR" altLang="en-US" sz="800" b="1" dirty="0" smtClean="0">
                <a:solidFill>
                  <a:srgbClr val="FFC000"/>
                </a:solidFill>
              </a:rPr>
              <a:t>테이블 </a:t>
            </a:r>
            <a:r>
              <a:rPr lang="en-US" altLang="ko-KR" sz="800" b="1" dirty="0" smtClean="0">
                <a:solidFill>
                  <a:srgbClr val="FFC000"/>
                </a:solidFill>
              </a:rPr>
              <a:t>#2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124371" y="4225482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5377581" y="4318386"/>
            <a:ext cx="1173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 smtClean="0">
                <a:solidFill>
                  <a:srgbClr val="FFC000"/>
                </a:solidFill>
              </a:rPr>
              <a:t>Genernal</a:t>
            </a:r>
            <a:r>
              <a:rPr lang="en-US" altLang="ko-KR" sz="800" b="1" dirty="0" smtClean="0">
                <a:solidFill>
                  <a:srgbClr val="FFC000"/>
                </a:solidFill>
              </a:rPr>
              <a:t> </a:t>
            </a:r>
            <a:r>
              <a:rPr lang="en-US" altLang="ko-KR" sz="800" b="1" dirty="0" err="1" smtClean="0">
                <a:solidFill>
                  <a:srgbClr val="FFC000"/>
                </a:solidFill>
              </a:rPr>
              <a:t>Transper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474189" y="2765417"/>
            <a:ext cx="98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PNP Handler #2 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289063" y="2703567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4289063" y="5206832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465760" y="5237079"/>
            <a:ext cx="98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PNP Handler #1 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399246" y="3984104"/>
            <a:ext cx="98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Flip Handler #2 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226100" y="3974845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3417614" y="3650381"/>
            <a:ext cx="98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Flip Handler #1 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224629" y="3806576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687646" y="4927135"/>
            <a:ext cx="74048" cy="7404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4395377" y="4983280"/>
            <a:ext cx="98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C000"/>
                </a:solidFill>
              </a:rPr>
              <a:t>Flip </a:t>
            </a:r>
            <a:r>
              <a:rPr lang="en-US" altLang="ko-KR" sz="800" b="1" dirty="0" err="1" smtClean="0">
                <a:solidFill>
                  <a:srgbClr val="FFC000"/>
                </a:solidFill>
              </a:rPr>
              <a:t>Transper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269965" y="5183613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7160356" y="5183613"/>
            <a:ext cx="115504" cy="1155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/>
          <p:cNvCxnSpPr/>
          <p:nvPr/>
        </p:nvCxnSpPr>
        <p:spPr>
          <a:xfrm>
            <a:off x="6276731" y="5243856"/>
            <a:ext cx="10202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7050061" y="4599939"/>
            <a:ext cx="0" cy="65523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>
            <a:off x="7200745" y="3321599"/>
            <a:ext cx="7948" cy="132828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081592" y="2666364"/>
            <a:ext cx="0" cy="65523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722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대차감지센서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광전센서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712" y="2655638"/>
            <a:ext cx="2517382" cy="2136264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6240674" y="5063627"/>
            <a:ext cx="14567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39456" y="3389907"/>
            <a:ext cx="193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FF00"/>
                </a:solidFill>
              </a:rPr>
              <a:t>대차감지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 – 4.5M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58516" y="4035945"/>
            <a:ext cx="1965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FF00"/>
                </a:solidFill>
              </a:rPr>
              <a:t>대차감지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 – 3.65M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62363" y="429019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854367" y="368674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7239725" y="3921092"/>
            <a:ext cx="651666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247721" y="4497035"/>
            <a:ext cx="68869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7262520" y="3921092"/>
            <a:ext cx="15477" cy="73696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7898171" y="4308835"/>
            <a:ext cx="1987" cy="1882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7871989" y="3733874"/>
            <a:ext cx="1987" cy="1882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950471" y="4325408"/>
            <a:ext cx="515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86448" y="3827974"/>
            <a:ext cx="549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46106" y="4649552"/>
            <a:ext cx="1134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515+53+274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97988" y="4638197"/>
            <a:ext cx="513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4229" y="3652093"/>
            <a:ext cx="999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515+53+274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48298" y="4124207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858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7132320" y="3961228"/>
            <a:ext cx="0" cy="542032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6903238" y="4493481"/>
            <a:ext cx="355284" cy="9779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6903238" y="3905893"/>
            <a:ext cx="355284" cy="9779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0454332" y="4101373"/>
            <a:ext cx="195749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213137" y="505418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10541448" y="4104990"/>
            <a:ext cx="240922" cy="1077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10764093" y="4113766"/>
            <a:ext cx="13236" cy="15213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10774769" y="4101373"/>
            <a:ext cx="324605" cy="16935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11062118" y="4105801"/>
            <a:ext cx="47932" cy="1560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9408184" y="3522847"/>
            <a:ext cx="52914" cy="29727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775819" y="3961228"/>
            <a:ext cx="53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357099" y="417149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729875" y="424993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677905" y="389034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274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18916" y="411810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6240674" y="4641050"/>
            <a:ext cx="1037323" cy="850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9827882" y="3804934"/>
            <a:ext cx="626450" cy="30099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6262947" y="4645301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094703" y="344972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860150" y="472875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 flipV="1">
            <a:off x="9428055" y="3790298"/>
            <a:ext cx="422720" cy="2674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9352696" y="390364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327581" y="385916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17273" y="450936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3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하네스</a:t>
            </a:r>
            <a:r>
              <a:rPr lang="ko-KR" altLang="en-US" dirty="0" smtClean="0"/>
              <a:t> 케이블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광전센서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DMG-HB1)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12" y="1550891"/>
            <a:ext cx="4252408" cy="515284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OPTICAL DATA TRANSMISSION DEVICE 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38200" y="2375831"/>
            <a:ext cx="6429193" cy="2896586"/>
            <a:chOff x="838200" y="3645072"/>
            <a:chExt cx="6429193" cy="289658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45072"/>
              <a:ext cx="6049333" cy="28965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281" y="5821140"/>
              <a:ext cx="4744112" cy="61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928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대차감지센서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85254"/>
            <a:ext cx="5973009" cy="2210108"/>
          </a:xfrm>
          <a:prstGeom prst="rect">
            <a:avLst/>
          </a:prstGeom>
        </p:spPr>
      </p:pic>
      <p:graphicFrame>
        <p:nvGraphicFramePr>
          <p:cNvPr id="4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564121"/>
              </p:ext>
            </p:extLst>
          </p:nvPr>
        </p:nvGraphicFramePr>
        <p:xfrm>
          <a:off x="838200" y="1825625"/>
          <a:ext cx="6436057" cy="2097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6400"/>
                <a:gridCol w="1196649"/>
                <a:gridCol w="555863"/>
                <a:gridCol w="1287778"/>
                <a:gridCol w="559558"/>
                <a:gridCol w="859809"/>
              </a:tblGrid>
              <a:tr h="188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길이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M)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753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 PORT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AMR DETECTOR(LEFT)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24AWG x 4C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ECON 3P X 1EA</a:t>
                      </a:r>
                      <a:br>
                        <a:rPr lang="en-US" altLang="ko-KR" sz="1300" u="none" strike="noStrike" dirty="0">
                          <a:effectLst/>
                        </a:rPr>
                      </a:br>
                      <a:r>
                        <a:rPr lang="en-US" altLang="ko-KR" sz="1300" u="none" strike="noStrike" dirty="0">
                          <a:effectLst/>
                        </a:rPr>
                        <a:t>/ </a:t>
                      </a:r>
                      <a:r>
                        <a:rPr lang="ko-KR" altLang="en-US" sz="1300" u="none" strike="noStrike" dirty="0">
                          <a:effectLst/>
                        </a:rPr>
                        <a:t>한쪽 오픈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75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X2102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75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820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SPARE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753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 PORT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AMR DETECTOR(RIGHT)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4C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ECON 3P X 1EA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75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X2202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75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820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SPARE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81" y="1824489"/>
            <a:ext cx="2368186" cy="1882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50049" y="3411670"/>
            <a:ext cx="617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solidFill>
                  <a:srgbClr val="FFFF00"/>
                </a:solidFill>
              </a:rPr>
              <a:t>X2102</a:t>
            </a:r>
            <a:endParaRPr lang="en-US" altLang="ko-KR" sz="1200" dirty="0">
              <a:solidFill>
                <a:srgbClr val="FFFF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43151" y="3239505"/>
            <a:ext cx="617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 smtClean="0">
                <a:solidFill>
                  <a:srgbClr val="FFFF00"/>
                </a:solidFill>
              </a:rPr>
              <a:t>X2202</a:t>
            </a:r>
            <a:endParaRPr lang="en-US" altLang="ko-KR" sz="1200" dirty="0">
              <a:solidFill>
                <a:srgbClr val="FFFF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689" y="3980810"/>
            <a:ext cx="3061642" cy="2745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878" y="5727587"/>
            <a:ext cx="3031539" cy="99907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74257" y="1686212"/>
            <a:ext cx="860817" cy="1391069"/>
            <a:chOff x="7274256" y="2080583"/>
            <a:chExt cx="1281043" cy="19081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4256" y="2080583"/>
              <a:ext cx="1281043" cy="102246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9692" y="2874327"/>
              <a:ext cx="930171" cy="87175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443942" y="3742519"/>
              <a:ext cx="7633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ECON 3P </a:t>
              </a:r>
              <a:endParaRPr lang="ko-KR" altLang="en-US" sz="1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632184" y="2658883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4 Core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90766" y="3086646"/>
            <a:ext cx="862413" cy="1147669"/>
            <a:chOff x="7274256" y="2080583"/>
            <a:chExt cx="1281043" cy="190815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4256" y="2080583"/>
              <a:ext cx="1281043" cy="102246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9692" y="2874327"/>
              <a:ext cx="930171" cy="871755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7443942" y="3742519"/>
              <a:ext cx="7633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ECON 3P </a:t>
              </a:r>
              <a:endParaRPr lang="ko-KR" altLang="en-US" sz="10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632184" y="2658883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4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371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 LINK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204990" cy="25852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17" y="0"/>
            <a:ext cx="4900583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5088"/>
            <a:ext cx="6355814" cy="15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2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UTP (</a:t>
            </a:r>
            <a:r>
              <a:rPr lang="ko-KR" altLang="en-US" dirty="0" err="1" smtClean="0"/>
              <a:t>랜선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소선이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가닥인 인터넷 연결선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30" y="2807067"/>
            <a:ext cx="2406717" cy="1923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0638" y="3225656"/>
            <a:ext cx="3239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 TFR-GV </a:t>
            </a:r>
            <a:r>
              <a:rPr lang="ko-KR" altLang="en-US" sz="1200" dirty="0" smtClean="0"/>
              <a:t>전선 기호 풀이 </a:t>
            </a:r>
            <a:r>
              <a:rPr lang="en-US" altLang="ko-KR" sz="1200" dirty="0" smtClean="0"/>
              <a:t>]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U   : </a:t>
            </a:r>
            <a:r>
              <a:rPr lang="en-US" altLang="ko-KR" sz="1200" dirty="0" err="1" smtClean="0"/>
              <a:t>Unshield</a:t>
            </a:r>
            <a:r>
              <a:rPr lang="en-US" altLang="ko-KR" sz="1200" dirty="0" smtClean="0"/>
              <a:t> (</a:t>
            </a:r>
            <a:r>
              <a:rPr lang="ko-KR" altLang="en-US" sz="1200" dirty="0" err="1" smtClean="0"/>
              <a:t>비차폐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T   : Twisted (</a:t>
            </a:r>
            <a:r>
              <a:rPr lang="ko-KR" altLang="en-US" sz="1200" dirty="0" smtClean="0"/>
              <a:t>꼬인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P   : Pair (2</a:t>
            </a:r>
            <a:r>
              <a:rPr lang="ko-KR" altLang="en-US" sz="1200" dirty="0" smtClean="0"/>
              <a:t>가닥이 </a:t>
            </a:r>
            <a:r>
              <a:rPr lang="ko-KR" altLang="en-US" sz="1200" dirty="0" err="1" smtClean="0"/>
              <a:t>한쌍</a:t>
            </a:r>
            <a:r>
              <a:rPr lang="en-US" altLang="ko-KR" sz="1200" dirty="0" smtClean="0"/>
              <a:t>)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2302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컨베이어 스위치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7823032" y="466764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823032" y="331657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497989" y="3923746"/>
            <a:ext cx="561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6941062" y="3445738"/>
            <a:ext cx="0" cy="109504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6813917" y="4540784"/>
            <a:ext cx="355284" cy="9779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6763420" y="3445738"/>
            <a:ext cx="355284" cy="9779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8843" y="4835603"/>
            <a:ext cx="286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FF00"/>
                </a:solidFill>
              </a:rPr>
              <a:t>컨베이어 스위치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>
                <a:solidFill>
                  <a:srgbClr val="FFFF00"/>
                </a:solidFill>
              </a:rPr>
              <a:t>좌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 – 4.4M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49108" y="3013373"/>
            <a:ext cx="267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FF00"/>
                </a:solidFill>
              </a:rPr>
              <a:t>컨베이어 스위치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 – 6.1M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60056" y="4581379"/>
            <a:ext cx="0" cy="941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61891" y="4555253"/>
            <a:ext cx="68869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7148828" y="4564634"/>
            <a:ext cx="0" cy="1030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277" y="2198020"/>
            <a:ext cx="2881920" cy="2025133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 flipV="1">
            <a:off x="7845457" y="3361417"/>
            <a:ext cx="0" cy="941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169201" y="3477959"/>
            <a:ext cx="68869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148828" y="3455518"/>
            <a:ext cx="0" cy="109973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0580217" y="3116486"/>
            <a:ext cx="1987" cy="3695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0235872" y="3445738"/>
            <a:ext cx="344345" cy="5661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10187033" y="3445738"/>
            <a:ext cx="13734" cy="4857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10228455" y="3866126"/>
            <a:ext cx="113927" cy="3716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9269649" y="3605135"/>
            <a:ext cx="0" cy="26961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013838" y="514597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80217" y="3156235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556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60155" y="3523287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673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36138" y="3477959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301040" y="3842223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920419" y="363590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97988" y="4638197"/>
            <a:ext cx="620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6240674" y="4638197"/>
            <a:ext cx="908154" cy="1135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860150" y="472875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9903533" y="3741312"/>
            <a:ext cx="398055" cy="10431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669653" y="3913451"/>
            <a:ext cx="495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143216" y="393144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9246214" y="3748739"/>
            <a:ext cx="701067" cy="13339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13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</a:t>
            </a:r>
            <a:r>
              <a:rPr lang="en-US" altLang="ko-KR" dirty="0"/>
              <a:t>(</a:t>
            </a:r>
            <a:r>
              <a:rPr lang="ko-KR" altLang="en-US" dirty="0"/>
              <a:t>컨베이어 스위치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90207"/>
              </p:ext>
            </p:extLst>
          </p:nvPr>
        </p:nvGraphicFramePr>
        <p:xfrm>
          <a:off x="838200" y="1690688"/>
          <a:ext cx="6188202" cy="4503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2805"/>
                <a:gridCol w="1091821"/>
                <a:gridCol w="423080"/>
                <a:gridCol w="1433015"/>
                <a:gridCol w="586854"/>
                <a:gridCol w="750627"/>
              </a:tblGrid>
              <a:tr h="221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CABLE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길이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M)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CONETOR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COLOR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CONVEYOR LOADER </a:t>
                      </a:r>
                      <a:r>
                        <a:rPr lang="en-US" sz="1100" u="none" strike="noStrike" dirty="0" smtClean="0">
                          <a:effectLst/>
                        </a:rPr>
                        <a:t>S/W</a:t>
                      </a: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LEFT)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터미널 </a:t>
                      </a:r>
                      <a:r>
                        <a:rPr lang="en-US" altLang="ko-KR" sz="1100" u="none" strike="noStrike" dirty="0">
                          <a:effectLst/>
                        </a:rPr>
                        <a:t>1.5 x 4Ring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한쪽 오픈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X2104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Y3105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13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N24VSW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X2105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Y3106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13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CONVEYOR LOADER </a:t>
                      </a:r>
                      <a:r>
                        <a:rPr lang="en-US" sz="1100" u="none" strike="noStrike" dirty="0" smtClean="0">
                          <a:effectLst/>
                        </a:rPr>
                        <a:t>S/W</a:t>
                      </a: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RIGHT)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터미널 </a:t>
                      </a:r>
                      <a:r>
                        <a:rPr lang="en-US" altLang="ko-KR" sz="1100" u="none" strike="noStrike" dirty="0">
                          <a:effectLst/>
                        </a:rPr>
                        <a:t>1.5 x 4Ring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한쪽 오픈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Y3206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Y3205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13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859" y="1697002"/>
            <a:ext cx="2092058" cy="364657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96030"/>
              </p:ext>
            </p:extLst>
          </p:nvPr>
        </p:nvGraphicFramePr>
        <p:xfrm>
          <a:off x="10505290" y="3314962"/>
          <a:ext cx="750627" cy="410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0627"/>
              </a:tblGrid>
              <a:tr h="205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X2104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Y3105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61336"/>
              </p:ext>
            </p:extLst>
          </p:nvPr>
        </p:nvGraphicFramePr>
        <p:xfrm>
          <a:off x="10505290" y="4932922"/>
          <a:ext cx="750627" cy="410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0627"/>
              </a:tblGrid>
              <a:tr h="205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X2105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  <a:tr h="205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Y3106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97" marR="7897" marT="7897" marB="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9163859" y="5549709"/>
            <a:ext cx="23610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sz="1400" dirty="0"/>
              <a:t>CONVEYOR LOADER S/W</a:t>
            </a:r>
          </a:p>
          <a:p>
            <a:pPr algn="ctr" fontAlgn="ctr"/>
            <a:r>
              <a:rPr lang="en-US" altLang="ko-KR" sz="1400" dirty="0"/>
              <a:t>(LEFT)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59108" y="3368298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J2-2710QY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134227" y="1839003"/>
            <a:ext cx="1564300" cy="2331213"/>
            <a:chOff x="10382280" y="0"/>
            <a:chExt cx="1564300" cy="233121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2280" y="0"/>
              <a:ext cx="1564300" cy="1156832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0548936" y="1034858"/>
              <a:ext cx="1141093" cy="1296355"/>
              <a:chOff x="10406172" y="2934168"/>
              <a:chExt cx="1141093" cy="129635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6172" y="2934168"/>
                <a:ext cx="1141093" cy="1165823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10513354" y="3953524"/>
                <a:ext cx="10166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Ring </a:t>
                </a:r>
                <a:r>
                  <a:rPr lang="ko-KR" altLang="en-US" sz="1200" dirty="0"/>
                  <a:t>터미널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10391994" y="688760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132606" y="4308716"/>
            <a:ext cx="1564300" cy="2331213"/>
            <a:chOff x="10382280" y="0"/>
            <a:chExt cx="1564300" cy="233121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2280" y="0"/>
              <a:ext cx="1564300" cy="1156832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10548936" y="1034858"/>
              <a:ext cx="1141093" cy="1296355"/>
              <a:chOff x="10406172" y="2934168"/>
              <a:chExt cx="1141093" cy="129635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6172" y="2934168"/>
                <a:ext cx="1141093" cy="1165823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0513354" y="3953524"/>
                <a:ext cx="10166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Ring </a:t>
                </a:r>
                <a:r>
                  <a:rPr lang="ko-KR" altLang="en-US" sz="1200" dirty="0"/>
                  <a:t>터미널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0391994" y="688760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1600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</a:t>
            </a:r>
            <a:r>
              <a:rPr lang="en-US" altLang="ko-KR" dirty="0"/>
              <a:t>(</a:t>
            </a:r>
            <a:r>
              <a:rPr lang="ko-KR" altLang="en-US" dirty="0"/>
              <a:t>컨베이어 스위치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953162" cy="2772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847"/>
            <a:ext cx="2953162" cy="2953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362" y="1690688"/>
            <a:ext cx="5548905" cy="40270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0475" y="4487589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accent2"/>
                </a:solidFill>
              </a:rPr>
              <a:t>J2-2710QY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14245" y="2392799"/>
            <a:ext cx="731711" cy="19235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30144" y="3016251"/>
            <a:ext cx="817412" cy="2710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748402" y="3278178"/>
            <a:ext cx="817412" cy="2710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27838" y="3726804"/>
            <a:ext cx="837976" cy="269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56727" y="4181115"/>
            <a:ext cx="837976" cy="269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267" y="1690688"/>
            <a:ext cx="2790024" cy="31311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7645" y="4832139"/>
            <a:ext cx="193886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정격전류</a:t>
            </a:r>
            <a:r>
              <a:rPr lang="en-US" altLang="ko-KR" dirty="0" smtClean="0"/>
              <a:t>: 15mA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446" y="5450098"/>
            <a:ext cx="3976509" cy="11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7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경광등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829055" cy="3477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338" y="5167798"/>
            <a:ext cx="1435789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색 </a:t>
            </a:r>
            <a:r>
              <a:rPr lang="ko-KR" altLang="en-US" dirty="0" err="1" smtClean="0"/>
              <a:t>경광등</a:t>
            </a:r>
            <a:endParaRPr lang="en-US" altLang="ko-KR" dirty="0" smtClean="0"/>
          </a:p>
          <a:p>
            <a:r>
              <a:rPr lang="en-US" altLang="ko-KR" dirty="0" smtClean="0"/>
              <a:t>  DC24V</a:t>
            </a:r>
          </a:p>
          <a:p>
            <a:r>
              <a:rPr lang="en-US" altLang="ko-KR" dirty="0" smtClean="0"/>
              <a:t>  0.108A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93" y="4688509"/>
            <a:ext cx="2133388" cy="192476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56526"/>
              </p:ext>
            </p:extLst>
          </p:nvPr>
        </p:nvGraphicFramePr>
        <p:xfrm>
          <a:off x="2394127" y="1853636"/>
          <a:ext cx="8013699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6230"/>
                <a:gridCol w="1713821"/>
                <a:gridCol w="685528"/>
                <a:gridCol w="2047064"/>
                <a:gridCol w="685528"/>
                <a:gridCol w="685528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NAME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CABLE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길이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M)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CONETOR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COLOR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LABEL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TOWER-LAMP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10C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MOLEX X 8P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Y3200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Y3201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Y3202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Y3203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Y3204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청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자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회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SPARE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5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SPARE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833" y="1853636"/>
            <a:ext cx="1496920" cy="110700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466833" y="2960639"/>
            <a:ext cx="1284069" cy="1804542"/>
            <a:chOff x="10407826" y="2960639"/>
            <a:chExt cx="1284069" cy="180454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7826" y="2960639"/>
              <a:ext cx="1284069" cy="136111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0527964" y="4303516"/>
              <a:ext cx="9874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Molex </a:t>
              </a:r>
              <a:r>
                <a:rPr lang="en-US" altLang="ko-KR" sz="1200" dirty="0" smtClean="0"/>
                <a:t>8pin</a:t>
              </a:r>
              <a:endParaRPr lang="en-US" altLang="ko-KR" sz="1200" dirty="0"/>
            </a:p>
            <a:p>
              <a:r>
                <a:rPr lang="en-US" altLang="ko-KR" sz="1200" dirty="0"/>
                <a:t>Connector</a:t>
              </a:r>
              <a:endParaRPr lang="ko-KR" altLang="en-US" sz="1200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889" y="4759783"/>
            <a:ext cx="2150499" cy="1853485"/>
          </a:xfrm>
          <a:prstGeom prst="rect">
            <a:avLst/>
          </a:prstGeom>
        </p:spPr>
      </p:pic>
      <p:pic>
        <p:nvPicPr>
          <p:cNvPr id="4102" name="Picture 6" descr="LED 시그널 타워 Φ40mm LR4 시리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96" y="237505"/>
            <a:ext cx="1894684" cy="15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58338" y="6170195"/>
            <a:ext cx="141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PATLITE</a:t>
            </a:r>
          </a:p>
          <a:p>
            <a:r>
              <a:rPr lang="en-US" altLang="ko-KR" sz="1400" b="1" dirty="0" smtClean="0"/>
              <a:t>LR4 </a:t>
            </a:r>
            <a:r>
              <a:rPr lang="ko-KR" altLang="en-US" sz="1400" b="1" dirty="0"/>
              <a:t>시리즈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2388" y="5547662"/>
            <a:ext cx="4451755" cy="10869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528949" y="2473169"/>
            <a:ext cx="5517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10 </a:t>
            </a:r>
            <a:r>
              <a:rPr lang="en-US" altLang="ko-KR" sz="800" dirty="0" smtClean="0"/>
              <a:t>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665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 err="1"/>
              <a:t>라이트커튼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5625"/>
            <a:ext cx="38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Omron F3SG-4SRB0760-14-L-H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895"/>
            <a:ext cx="4035764" cy="16681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8070"/>
            <a:ext cx="1788268" cy="2723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669" y="4623116"/>
            <a:ext cx="4084824" cy="2098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964" y="1685945"/>
            <a:ext cx="3535392" cy="2859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245" y="4623116"/>
            <a:ext cx="1721551" cy="21931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968" y="1825625"/>
            <a:ext cx="3403603" cy="40765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53" y="2194956"/>
            <a:ext cx="423902" cy="20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8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스위치 </a:t>
            </a:r>
            <a:r>
              <a:rPr lang="en-US" altLang="ko-KR" dirty="0" smtClean="0"/>
              <a:t>: PLC#1)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305575" y="301018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 flipH="1" flipV="1">
            <a:off x="7148828" y="3340231"/>
            <a:ext cx="8105" cy="133597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6268441" y="4664850"/>
            <a:ext cx="908154" cy="1135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7312369" y="3047214"/>
            <a:ext cx="8105" cy="29301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7141379" y="3323235"/>
            <a:ext cx="205353" cy="1699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955" y="1461465"/>
            <a:ext cx="3818359" cy="3464514"/>
          </a:xfrm>
          <a:prstGeom prst="rect">
            <a:avLst/>
          </a:prstGeom>
        </p:spPr>
      </p:pic>
      <p:cxnSp>
        <p:nvCxnSpPr>
          <p:cNvPr id="75" name="직선 연결선 74"/>
          <p:cNvCxnSpPr/>
          <p:nvPr/>
        </p:nvCxnSpPr>
        <p:spPr>
          <a:xfrm>
            <a:off x="11004282" y="3193722"/>
            <a:ext cx="644273" cy="6474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10965273" y="3198799"/>
            <a:ext cx="45462" cy="14501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9080847" y="4342443"/>
            <a:ext cx="1879242" cy="27707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8944295" y="3715319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9084588" y="4313048"/>
            <a:ext cx="837354" cy="2787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8914494" y="4131867"/>
            <a:ext cx="1007448" cy="1747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V="1">
            <a:off x="11181920" y="2169994"/>
            <a:ext cx="0" cy="532264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11714182" y="2197290"/>
            <a:ext cx="0" cy="532264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 flipV="1">
            <a:off x="11204705" y="2346537"/>
            <a:ext cx="486692" cy="56296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232750" y="2169994"/>
            <a:ext cx="586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495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105186" y="3301765"/>
            <a:ext cx="586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666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036539" y="3823921"/>
            <a:ext cx="586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1037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572114" y="386501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75874" y="397235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25050" y="506362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01835" y="474175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496838" y="4688031"/>
            <a:ext cx="577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668015" y="4147067"/>
            <a:ext cx="577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347716" y="4490584"/>
            <a:ext cx="894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262+1750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84437" y="3837318"/>
            <a:ext cx="894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262+1750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73822" y="3333008"/>
            <a:ext cx="586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1037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297470" y="3072127"/>
            <a:ext cx="586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666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22517" y="2715133"/>
            <a:ext cx="1945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FF00"/>
                </a:solidFill>
              </a:rPr>
              <a:t>메인스위치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– 6.1M 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8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</a:t>
            </a:r>
            <a:r>
              <a:rPr lang="en-US" altLang="ko-KR" dirty="0" smtClean="0"/>
              <a:t>PLC#1)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38200" y="1825625"/>
            <a:ext cx="9793406" cy="3237694"/>
            <a:chOff x="57665" y="1467841"/>
            <a:chExt cx="12076670" cy="388521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" y="1467841"/>
              <a:ext cx="12076670" cy="3885216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729850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X2401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29179" y="2025962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Y3401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846077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X2402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45406" y="2025962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Y3402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53395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X2406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952724" y="2025962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Y3406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60042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X2405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59371" y="2025962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Y3405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67581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X2403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66910" y="2025962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Y3403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55200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X2404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254529" y="2025962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Y3404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930173" y="2362014"/>
              <a:ext cx="1044350" cy="301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X2220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309113" y="4031209"/>
            <a:ext cx="994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79639" y="4031210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065509" y="4031210"/>
            <a:ext cx="994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66179" y="4031210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J2-2710QY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46868" y="4033216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J2-2710QW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05708" y="4033216"/>
            <a:ext cx="981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J2-2710QB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10484" y="4490114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KDU-MT-LUA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94127" y="3916909"/>
            <a:ext cx="133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Omron</a:t>
            </a:r>
          </a:p>
          <a:p>
            <a:r>
              <a:rPr lang="en-US" altLang="ko-KR" dirty="0" smtClean="0">
                <a:solidFill>
                  <a:srgbClr val="FFFF00"/>
                </a:solidFill>
              </a:rPr>
              <a:t>emo-a22e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10683" y="2070693"/>
            <a:ext cx="279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dirty="0">
                <a:solidFill>
                  <a:srgbClr val="FFFF00"/>
                </a:solidFill>
              </a:rPr>
              <a:t>LOADER FRAME</a:t>
            </a:r>
            <a:br>
              <a:rPr lang="en-US" altLang="ko-KR" dirty="0">
                <a:solidFill>
                  <a:srgbClr val="FFFF00"/>
                </a:solidFill>
              </a:rPr>
            </a:br>
            <a:r>
              <a:rPr lang="en-US" altLang="ko-KR" dirty="0">
                <a:solidFill>
                  <a:srgbClr val="FFFF00"/>
                </a:solidFill>
              </a:rPr>
              <a:t>SERVICE PORT</a:t>
            </a:r>
            <a:endParaRPr lang="en-US" altLang="ko-KR" b="1" dirty="0">
              <a:solidFill>
                <a:srgbClr val="FFFF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06720" y="3520839"/>
            <a:ext cx="913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dirty="0" smtClean="0">
                <a:solidFill>
                  <a:srgbClr val="FFFF00"/>
                </a:solidFill>
              </a:rPr>
              <a:t>220V</a:t>
            </a:r>
            <a:endParaRPr lang="en-US" altLang="ko-KR" b="1" dirty="0">
              <a:solidFill>
                <a:srgbClr val="FFFF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18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229138"/>
              </p:ext>
            </p:extLst>
          </p:nvPr>
        </p:nvGraphicFramePr>
        <p:xfrm>
          <a:off x="838200" y="1690688"/>
          <a:ext cx="5820231" cy="43513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5089"/>
                <a:gridCol w="1244723"/>
                <a:gridCol w="497889"/>
                <a:gridCol w="1486752"/>
                <a:gridCol w="497889"/>
                <a:gridCol w="497889"/>
              </a:tblGrid>
              <a:tr h="1867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CABLE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길이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CONETOR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COLOR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EMO#1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6C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터미널 </a:t>
                      </a:r>
                      <a:r>
                        <a:rPr lang="en-US" altLang="ko-KR" sz="900" u="none" strike="noStrike">
                          <a:effectLst/>
                        </a:rPr>
                        <a:t>1.5 x 4RING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EMS2-1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EMS3-1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EMS2-2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EMS3-2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8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S/W#1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24AWG x 12C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MOLEX 14P x 1EA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X2406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8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 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S/W#1 POWER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20AWG x 2C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P24VSW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8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N24VSW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LOADER FRAME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SERVICE PORT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0.75 X 3C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PIN </a:t>
                      </a:r>
                      <a:r>
                        <a:rPr lang="ko-KR" altLang="en-US" sz="900" u="none" strike="noStrike" dirty="0">
                          <a:effectLst/>
                        </a:rPr>
                        <a:t>터미널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/ </a:t>
                      </a:r>
                      <a:r>
                        <a:rPr lang="ko-KR" altLang="en-US" sz="900" u="none" strike="noStrike" dirty="0">
                          <a:effectLst/>
                        </a:rPr>
                        <a:t>한쪽 오픈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R220LS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79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T220LS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  <a:tr h="1867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18" marR="6918" marT="6918" marB="0" anchor="ctr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53" y="1690688"/>
            <a:ext cx="1282800" cy="104152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422678" y="1567771"/>
            <a:ext cx="1066082" cy="1164438"/>
            <a:chOff x="10444770" y="3264764"/>
            <a:chExt cx="1284845" cy="152971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40268">
            <a:off x="6979757" y="2508207"/>
            <a:ext cx="1147993" cy="14109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353" y="3899180"/>
            <a:ext cx="1610452" cy="13745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277536">
            <a:off x="6921192" y="5204433"/>
            <a:ext cx="1238714" cy="108831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110033" y="5554523"/>
            <a:ext cx="917239" cy="987580"/>
            <a:chOff x="8110033" y="5554523"/>
            <a:chExt cx="917239" cy="9875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8184625" y="5554523"/>
              <a:ext cx="707750" cy="69039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10033" y="6265104"/>
              <a:ext cx="9172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Pin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92190" y="4216722"/>
            <a:ext cx="2929306" cy="2345568"/>
            <a:chOff x="9130628" y="4216722"/>
            <a:chExt cx="2929306" cy="234556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0628" y="4216722"/>
              <a:ext cx="2929306" cy="23455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595281" y="6285291"/>
              <a:ext cx="13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KDU-MT-LUA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462449" y="2732209"/>
            <a:ext cx="1234602" cy="1432079"/>
            <a:chOff x="8449075" y="2619105"/>
            <a:chExt cx="1234602" cy="1432079"/>
          </a:xfrm>
        </p:grpSpPr>
        <p:pic>
          <p:nvPicPr>
            <p:cNvPr id="2050" name="Picture 2" descr="https://www.eleparts.co.kr/data/EPX/37R/J8/004017015010000004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075" y="2619105"/>
              <a:ext cx="1234601" cy="123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8626977" y="3589519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Molex 14pin</a:t>
              </a:r>
            </a:p>
            <a:p>
              <a:r>
                <a:rPr lang="en-US" altLang="ko-KR" sz="1200" dirty="0" smtClean="0"/>
                <a:t>Connector</a:t>
              </a:r>
              <a:endParaRPr lang="ko-KR" altLang="en-US" sz="120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058104" y="5791998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3 Core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172396" y="4594343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2 Core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924571" y="3338928"/>
            <a:ext cx="5517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12 Core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924571" y="2246367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609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67319" cy="37629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287029" y="1690688"/>
            <a:ext cx="7393941" cy="4988862"/>
            <a:chOff x="4137282" y="1690688"/>
            <a:chExt cx="7393941" cy="4988862"/>
          </a:xfrm>
        </p:grpSpPr>
        <p:grpSp>
          <p:nvGrpSpPr>
            <p:cNvPr id="10" name="그룹 9"/>
            <p:cNvGrpSpPr/>
            <p:nvPr/>
          </p:nvGrpSpPr>
          <p:grpSpPr>
            <a:xfrm>
              <a:off x="4137282" y="1690688"/>
              <a:ext cx="7393941" cy="4833812"/>
              <a:chOff x="4451180" y="1690688"/>
              <a:chExt cx="7393941" cy="4833812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4451180" y="1690688"/>
                <a:ext cx="2333951" cy="2769967"/>
                <a:chOff x="4396589" y="1690688"/>
                <a:chExt cx="2333951" cy="2769967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6589" y="2060020"/>
                  <a:ext cx="2333951" cy="2400635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4396589" y="1690688"/>
                  <a:ext cx="23339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emo-a22e-m-01</a:t>
                  </a:r>
                  <a:endParaRPr lang="ko-KR" altLang="en-US" dirty="0"/>
                </a:p>
              </p:txBody>
            </p:sp>
          </p:grp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5016" y="1690688"/>
                <a:ext cx="4940105" cy="4833812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7282" y="4299957"/>
              <a:ext cx="2004211" cy="237959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76618" y="5453588"/>
            <a:ext cx="279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dirty="0"/>
              <a:t>LOADER FRAME</a:t>
            </a:r>
            <a:br>
              <a:rPr lang="en-US" altLang="ko-KR" dirty="0"/>
            </a:br>
            <a:r>
              <a:rPr lang="en-US" altLang="ko-KR" dirty="0"/>
              <a:t>SERVICE PORT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442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</a:t>
            </a:r>
            <a:r>
              <a:rPr lang="en-US" altLang="ko-KR" dirty="0" smtClean="0"/>
              <a:t>PLC#1)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896" y="1690688"/>
            <a:ext cx="5989768" cy="4351338"/>
          </a:xfrm>
          <a:prstGeom prst="rect">
            <a:avLst/>
          </a:prstGeom>
        </p:spPr>
      </p:pic>
      <p:pic>
        <p:nvPicPr>
          <p:cNvPr id="1026" name="Picture 2" descr="K120339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875817" cy="18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88955" y="3466767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J2-2710QY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91731"/>
            <a:ext cx="2685941" cy="11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전선의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도체에 가해지는 충격을 완화시키는 보호막 </a:t>
            </a:r>
            <a:r>
              <a:rPr lang="en-US" altLang="ko-KR" dirty="0" smtClean="0"/>
              <a:t>(PVC</a:t>
            </a:r>
            <a:r>
              <a:rPr lang="ko-KR" altLang="en-US" dirty="0" smtClean="0"/>
              <a:t>재질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06827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6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컨베이어 램프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4450" y="1690688"/>
            <a:ext cx="11243099" cy="2361062"/>
            <a:chOff x="398441" y="2047164"/>
            <a:chExt cx="11395117" cy="23479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41" y="2047164"/>
              <a:ext cx="11395117" cy="234797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93140" y="2107407"/>
              <a:ext cx="668424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Y3408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6077" y="2110365"/>
              <a:ext cx="690014" cy="280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Y3409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0604" y="2109418"/>
              <a:ext cx="693761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Y340A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65131" y="2109418"/>
              <a:ext cx="655996" cy="2936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Y340B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841621" y="2090788"/>
              <a:ext cx="674582" cy="2936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Y340C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206148" y="2099500"/>
              <a:ext cx="705063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Y340D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42256" y="2090788"/>
              <a:ext cx="654532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Y3407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601156" y="2107407"/>
              <a:ext cx="645952" cy="302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Y340E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3140" y="2433993"/>
              <a:ext cx="668424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Y3410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636077" y="2436951"/>
              <a:ext cx="690014" cy="280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Y3411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00604" y="2436004"/>
              <a:ext cx="693761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Y3412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365131" y="2436004"/>
              <a:ext cx="655996" cy="2936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Y3413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41621" y="2417374"/>
              <a:ext cx="674582" cy="2936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Y3414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206148" y="2426086"/>
              <a:ext cx="705063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Y3415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42256" y="2417374"/>
              <a:ext cx="654532" cy="2829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Y340F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601156" y="2433993"/>
              <a:ext cx="645952" cy="302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Y3416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4435" y="2099500"/>
              <a:ext cx="315542" cy="274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맑은 고딕" panose="020B0503020000020004" pitchFamily="50" charset="-127"/>
                </a:rPr>
                <a:t>좌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0793" y="2409623"/>
              <a:ext cx="315542" cy="274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우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6" y="4236222"/>
            <a:ext cx="2135888" cy="22821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74" y="4237484"/>
            <a:ext cx="5199254" cy="24769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053" y="4051750"/>
            <a:ext cx="3528395" cy="26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컨베이어 램프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094541"/>
              </p:ext>
            </p:extLst>
          </p:nvPr>
        </p:nvGraphicFramePr>
        <p:xfrm>
          <a:off x="838200" y="1825625"/>
          <a:ext cx="5589198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1773"/>
                <a:gridCol w="1195314"/>
                <a:gridCol w="478125"/>
                <a:gridCol w="1427736"/>
                <a:gridCol w="478125"/>
                <a:gridCol w="478125"/>
              </a:tblGrid>
              <a:tr h="1793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CABLE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길이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CONETOR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COLOR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S/W#2(LEFT)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10C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MOLEX 14P x 1EA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SPARE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SPARE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S/W#2 POWER(LEFT)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20AWG x 2C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P24VSW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N24VSW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S/W#3(RIGHT)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10C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MOLEX 14P x 1EA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Y340F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Y3416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SPARE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SPARE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FRAME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S/W#3 POWER(RIGHT)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20AWG x 2C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P24VSW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N24VSW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04" y="1825625"/>
            <a:ext cx="1496920" cy="110700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161199" y="2875075"/>
            <a:ext cx="1234602" cy="1432079"/>
            <a:chOff x="8449075" y="2619105"/>
            <a:chExt cx="1234602" cy="1432079"/>
          </a:xfrm>
        </p:grpSpPr>
        <p:pic>
          <p:nvPicPr>
            <p:cNvPr id="7" name="Picture 2" descr="https://www.eleparts.co.kr/data/EPX/37R/J8/00401701501000000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075" y="2619105"/>
              <a:ext cx="1234601" cy="123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8626977" y="3589519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Molex 14pin</a:t>
              </a:r>
            </a:p>
            <a:p>
              <a:r>
                <a:rPr lang="en-US" altLang="ko-KR" sz="1200" dirty="0" smtClean="0"/>
                <a:t>Connector</a:t>
              </a:r>
              <a:endParaRPr lang="ko-KR" altLang="en-US" sz="1200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47" y="2932628"/>
            <a:ext cx="1610452" cy="1374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04" y="4039631"/>
            <a:ext cx="1496920" cy="11070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61199" y="5089081"/>
            <a:ext cx="1234602" cy="1432079"/>
            <a:chOff x="8449075" y="2619105"/>
            <a:chExt cx="1234602" cy="1432079"/>
          </a:xfrm>
        </p:grpSpPr>
        <p:pic>
          <p:nvPicPr>
            <p:cNvPr id="12" name="Picture 2" descr="https://www.eleparts.co.kr/data/EPX/37R/J8/00401701501000000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075" y="2619105"/>
              <a:ext cx="1234601" cy="123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8626977" y="3589519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Molex 14pin</a:t>
              </a:r>
            </a:p>
            <a:p>
              <a:r>
                <a:rPr lang="en-US" altLang="ko-KR" sz="1200" dirty="0" smtClean="0"/>
                <a:t>Connector</a:t>
              </a:r>
              <a:endParaRPr lang="ko-KR" altLang="en-US" sz="1200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47" y="5146634"/>
            <a:ext cx="1610452" cy="13745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404" y="1825625"/>
            <a:ext cx="2434198" cy="24815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55005" y="2287515"/>
            <a:ext cx="698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32mA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6474922" y="2405166"/>
            <a:ext cx="5517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10 Core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474922" y="4714877"/>
            <a:ext cx="5517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10 Core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598001" y="3506078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2 Core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557714" y="5769801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2 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402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" y="1839271"/>
            <a:ext cx="4197857" cy="2698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컨베이어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6965857" y="4001294"/>
            <a:ext cx="0" cy="58650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718051" y="3946545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7128113" y="3959290"/>
            <a:ext cx="0" cy="62850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30019" y="4537393"/>
            <a:ext cx="58208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7194435" y="4537393"/>
            <a:ext cx="135584" cy="10080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1224473" y="3015129"/>
            <a:ext cx="278820" cy="204601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088022" y="2877203"/>
            <a:ext cx="0" cy="275853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558829" y="2877203"/>
            <a:ext cx="0" cy="275853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88247" y="3188332"/>
            <a:ext cx="305061" cy="249972"/>
            <a:chOff x="1842537" y="4622751"/>
            <a:chExt cx="858044" cy="916740"/>
          </a:xfrm>
        </p:grpSpPr>
        <p:sp>
          <p:nvSpPr>
            <p:cNvPr id="18" name="원호 17"/>
            <p:cNvSpPr/>
            <p:nvPr/>
          </p:nvSpPr>
          <p:spPr>
            <a:xfrm>
              <a:off x="1842538" y="4685976"/>
              <a:ext cx="858043" cy="842551"/>
            </a:xfrm>
            <a:prstGeom prst="arc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원호 47"/>
            <p:cNvSpPr/>
            <p:nvPr/>
          </p:nvSpPr>
          <p:spPr>
            <a:xfrm flipV="1">
              <a:off x="1842537" y="4622751"/>
              <a:ext cx="858043" cy="916740"/>
            </a:xfrm>
            <a:prstGeom prst="arc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 flipH="1">
            <a:off x="493301" y="2461516"/>
            <a:ext cx="500007" cy="2666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1709072" y="2528432"/>
            <a:ext cx="500007" cy="26665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558829" y="2541027"/>
            <a:ext cx="0" cy="227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013838" y="514597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97988" y="4638197"/>
            <a:ext cx="577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6240674" y="4638197"/>
            <a:ext cx="908154" cy="1135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60150" y="472875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7905306" y="4120324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7621059" y="4123817"/>
            <a:ext cx="29104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7259040" y="3851631"/>
            <a:ext cx="58208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7123456" y="3851631"/>
            <a:ext cx="135584" cy="10080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7834327" y="3434562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550080" y="3438055"/>
            <a:ext cx="29104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635168" y="4207091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858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24" y="1839271"/>
            <a:ext cx="4134993" cy="1993005"/>
          </a:xfrm>
          <a:prstGeom prst="rect">
            <a:avLst/>
          </a:prstGeom>
        </p:spPr>
      </p:pic>
      <p:cxnSp>
        <p:nvCxnSpPr>
          <p:cNvPr id="79" name="직선 연결선 78"/>
          <p:cNvCxnSpPr/>
          <p:nvPr/>
        </p:nvCxnSpPr>
        <p:spPr>
          <a:xfrm>
            <a:off x="10391555" y="2477357"/>
            <a:ext cx="199108" cy="6367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9982920" y="2561048"/>
            <a:ext cx="607743" cy="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9785653" y="2461516"/>
            <a:ext cx="230534" cy="895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9789635" y="2454341"/>
            <a:ext cx="0" cy="33849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462460" y="2661759"/>
            <a:ext cx="320539" cy="13332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9453002" y="2671922"/>
            <a:ext cx="0" cy="76264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9474448" y="3434562"/>
            <a:ext cx="308551" cy="203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 flipV="1">
            <a:off x="9282015" y="3291371"/>
            <a:ext cx="507621" cy="16351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8461612" y="3291371"/>
            <a:ext cx="808633" cy="1364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8466586" y="2874302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8061003" y="2933756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656137" y="305027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471128" y="3159999"/>
            <a:ext cx="514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439996" y="341778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133229" y="2868259"/>
            <a:ext cx="44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98229" y="242239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782999" y="261430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743255" y="225756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138398" y="258459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438246" y="228619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92866" y="391220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888290" y="419286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382547" y="433543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224187" y="4607617"/>
            <a:ext cx="1405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262+513+262+220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115" name="그룹 114"/>
          <p:cNvGrpSpPr/>
          <p:nvPr/>
        </p:nvGrpSpPr>
        <p:grpSpPr>
          <a:xfrm rot="5400000">
            <a:off x="1022619" y="3312261"/>
            <a:ext cx="559558" cy="401787"/>
            <a:chOff x="1842537" y="4622751"/>
            <a:chExt cx="858044" cy="916740"/>
          </a:xfrm>
        </p:grpSpPr>
        <p:sp>
          <p:nvSpPr>
            <p:cNvPr id="116" name="원호 115"/>
            <p:cNvSpPr/>
            <p:nvPr/>
          </p:nvSpPr>
          <p:spPr>
            <a:xfrm>
              <a:off x="1842538" y="4685976"/>
              <a:ext cx="858043" cy="842551"/>
            </a:xfrm>
            <a:prstGeom prst="arc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호 116"/>
            <p:cNvSpPr/>
            <p:nvPr/>
          </p:nvSpPr>
          <p:spPr>
            <a:xfrm flipV="1">
              <a:off x="1842537" y="4622751"/>
              <a:ext cx="858043" cy="916740"/>
            </a:xfrm>
            <a:prstGeom prst="arc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6312360" y="3093330"/>
            <a:ext cx="1972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FF00"/>
                </a:solidFill>
              </a:rPr>
              <a:t>컨베이어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우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 – 5.6M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32605" y="4821091"/>
            <a:ext cx="223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FF00"/>
                </a:solidFill>
              </a:rPr>
              <a:t>컨베이어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>
                <a:solidFill>
                  <a:srgbClr val="FFFF00"/>
                </a:solidFill>
              </a:rPr>
              <a:t>좌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 – 4.8M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62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컨베이어</a:t>
            </a:r>
            <a:r>
              <a:rPr lang="en-US" altLang="ko-KR" dirty="0" smtClean="0"/>
              <a:t>-RFID)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743847" cy="37152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47" y="1690688"/>
            <a:ext cx="7287642" cy="32580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5956"/>
            <a:ext cx="610637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</a:t>
            </a:r>
            <a:r>
              <a:rPr lang="en-US" altLang="ko-KR" dirty="0"/>
              <a:t> (</a:t>
            </a:r>
            <a:r>
              <a:rPr lang="ko-KR" altLang="en-US" dirty="0"/>
              <a:t>컨베이어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425314"/>
              </p:ext>
            </p:extLst>
          </p:nvPr>
        </p:nvGraphicFramePr>
        <p:xfrm>
          <a:off x="838200" y="1690688"/>
          <a:ext cx="3677338" cy="4351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4883"/>
                <a:gridCol w="626589"/>
                <a:gridCol w="291061"/>
                <a:gridCol w="1142683"/>
                <a:gridCol w="291061"/>
                <a:gridCol w="291061"/>
              </a:tblGrid>
              <a:tr h="113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NAME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CABLE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길이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en-US" sz="600" u="none" strike="noStrike">
                          <a:effectLst/>
                        </a:rPr>
                        <a:t>M)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CONETOR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COLOR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LABEL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DETECTOR#1 POWER(LEFT)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4C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ECON 3P X 1EA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600" u="none" strike="noStrike" dirty="0">
                          <a:effectLst/>
                        </a:rPr>
                        <a:t>/ </a:t>
                      </a:r>
                      <a:r>
                        <a:rPr lang="ko-KR" altLang="en-US" sz="600" u="none" strike="noStrike" dirty="0">
                          <a:effectLst/>
                        </a:rPr>
                        <a:t>한쪽 오픈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SPARE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DETECTOR#1 I/O(LEFT)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4C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1EA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SPARE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DETECTOR#2 POWER(LEFT)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DETECTOR#2 I/O(LEFT)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DETECTOR#1 POWER(RIGHT)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4C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1EA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SPARE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DETECTOR#1 I/O(RIGHT)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4C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1EA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SPARE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DETECTOR#2 POWER(RIGHT)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DETECTOR#2 I/O(RIGHT)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  <a:tr h="10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N24VL2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402" y="1532313"/>
            <a:ext cx="4309731" cy="25959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70" y="4355037"/>
            <a:ext cx="4859584" cy="232645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4525410" y="1231650"/>
            <a:ext cx="961134" cy="1412251"/>
            <a:chOff x="4581456" y="1497243"/>
            <a:chExt cx="961134" cy="1412251"/>
          </a:xfrm>
        </p:grpSpPr>
        <p:grpSp>
          <p:nvGrpSpPr>
            <p:cNvPr id="3" name="그룹 2"/>
            <p:cNvGrpSpPr/>
            <p:nvPr/>
          </p:nvGrpSpPr>
          <p:grpSpPr>
            <a:xfrm>
              <a:off x="4581456" y="1497243"/>
              <a:ext cx="961134" cy="1412251"/>
              <a:chOff x="4660916" y="1834207"/>
              <a:chExt cx="961134" cy="141225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916" y="1834207"/>
                <a:ext cx="961134" cy="76712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359" y="2461338"/>
                <a:ext cx="642248" cy="601914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4825181" y="3031014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4719395" y="1957388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4 Core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590781" y="1182173"/>
            <a:ext cx="961134" cy="1412251"/>
            <a:chOff x="5798145" y="1728288"/>
            <a:chExt cx="961134" cy="1412251"/>
          </a:xfrm>
        </p:grpSpPr>
        <p:grpSp>
          <p:nvGrpSpPr>
            <p:cNvPr id="16" name="그룹 15"/>
            <p:cNvGrpSpPr/>
            <p:nvPr/>
          </p:nvGrpSpPr>
          <p:grpSpPr>
            <a:xfrm>
              <a:off x="5798145" y="1728288"/>
              <a:ext cx="961134" cy="1412251"/>
              <a:chOff x="4660916" y="1834207"/>
              <a:chExt cx="961134" cy="1412251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916" y="1834207"/>
                <a:ext cx="961134" cy="767127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359" y="2461338"/>
                <a:ext cx="642248" cy="601914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4825181" y="3031014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040155" y="2209887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4 Core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12668" y="2582794"/>
            <a:ext cx="1198916" cy="1442625"/>
            <a:chOff x="4634130" y="4286678"/>
            <a:chExt cx="1198916" cy="14426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0916" y="4286678"/>
              <a:ext cx="862647" cy="7003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4130" y="4931803"/>
              <a:ext cx="591761" cy="55459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718" y="4899769"/>
              <a:ext cx="626428" cy="58708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660206" y="5503431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81906" y="5513859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68492" y="4699329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725247" y="2596878"/>
            <a:ext cx="1198916" cy="1442625"/>
            <a:chOff x="4634130" y="4286678"/>
            <a:chExt cx="1198916" cy="14426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0916" y="4286678"/>
              <a:ext cx="862647" cy="70039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4130" y="4931803"/>
              <a:ext cx="591761" cy="55459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718" y="4899769"/>
              <a:ext cx="626428" cy="587087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4660206" y="5503431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81906" y="5513859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68492" y="4699329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62736" y="4018925"/>
            <a:ext cx="961134" cy="1412251"/>
            <a:chOff x="4581456" y="1497243"/>
            <a:chExt cx="961134" cy="1412251"/>
          </a:xfrm>
        </p:grpSpPr>
        <p:grpSp>
          <p:nvGrpSpPr>
            <p:cNvPr id="33" name="그룹 32"/>
            <p:cNvGrpSpPr/>
            <p:nvPr/>
          </p:nvGrpSpPr>
          <p:grpSpPr>
            <a:xfrm>
              <a:off x="4581456" y="1497243"/>
              <a:ext cx="961134" cy="1412251"/>
              <a:chOff x="4660916" y="1834207"/>
              <a:chExt cx="961134" cy="1412251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916" y="1834207"/>
                <a:ext cx="961134" cy="767127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359" y="2461338"/>
                <a:ext cx="642248" cy="601914"/>
              </a:xfrm>
              <a:prstGeom prst="rect">
                <a:avLst/>
              </a:prstGeom>
            </p:spPr>
          </p:pic>
          <p:sp>
            <p:nvSpPr>
              <p:cNvPr id="37" name="직사각형 36"/>
              <p:cNvSpPr/>
              <p:nvPr/>
            </p:nvSpPr>
            <p:spPr>
              <a:xfrm>
                <a:off x="4825181" y="3031014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719395" y="1957388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4 Core</a:t>
              </a:r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698343" y="4017030"/>
            <a:ext cx="961134" cy="1412251"/>
            <a:chOff x="4581456" y="1497243"/>
            <a:chExt cx="961134" cy="1412251"/>
          </a:xfrm>
        </p:grpSpPr>
        <p:grpSp>
          <p:nvGrpSpPr>
            <p:cNvPr id="39" name="그룹 38"/>
            <p:cNvGrpSpPr/>
            <p:nvPr/>
          </p:nvGrpSpPr>
          <p:grpSpPr>
            <a:xfrm>
              <a:off x="4581456" y="1497243"/>
              <a:ext cx="961134" cy="1412251"/>
              <a:chOff x="4660916" y="1834207"/>
              <a:chExt cx="961134" cy="1412251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916" y="1834207"/>
                <a:ext cx="961134" cy="767127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359" y="2461338"/>
                <a:ext cx="642248" cy="601914"/>
              </a:xfrm>
              <a:prstGeom prst="rect">
                <a:avLst/>
              </a:prstGeom>
            </p:spPr>
          </p:pic>
          <p:sp>
            <p:nvSpPr>
              <p:cNvPr id="43" name="직사각형 42"/>
              <p:cNvSpPr/>
              <p:nvPr/>
            </p:nvSpPr>
            <p:spPr>
              <a:xfrm>
                <a:off x="4825181" y="3031014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4719395" y="1957388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4 Core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630982" y="5365758"/>
            <a:ext cx="1198916" cy="1442625"/>
            <a:chOff x="4634130" y="4286678"/>
            <a:chExt cx="1198916" cy="1442625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0916" y="4286678"/>
              <a:ext cx="862647" cy="700394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4130" y="4931803"/>
              <a:ext cx="591761" cy="55459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718" y="4899769"/>
              <a:ext cx="626428" cy="587087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660206" y="5503431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181906" y="5513859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68492" y="4699329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787399" y="5367529"/>
            <a:ext cx="1198916" cy="1442625"/>
            <a:chOff x="4634130" y="4286678"/>
            <a:chExt cx="1198916" cy="144262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0916" y="4286678"/>
              <a:ext cx="862647" cy="700394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4130" y="4931803"/>
              <a:ext cx="591761" cy="55459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718" y="4899769"/>
              <a:ext cx="626428" cy="587087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>
              <a:off x="4660206" y="5503431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181906" y="5513859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668492" y="4699329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0293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</a:t>
            </a:r>
            <a:r>
              <a:rPr lang="ko-KR" altLang="en-US" dirty="0"/>
              <a:t>컨베이어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0904" y="1750932"/>
            <a:ext cx="4129985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46582" y="3579583"/>
            <a:ext cx="699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  <a:latin typeface="맑은 고딕" panose="020B0503020000020004" pitchFamily="50" charset="-127"/>
              </a:rPr>
              <a:t>X2109</a:t>
            </a:r>
            <a:r>
              <a:rPr lang="en-US" altLang="ko-KR" sz="1200" b="1" dirty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17430" y="2890648"/>
            <a:ext cx="71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맑은 고딕" panose="020B0503020000020004" pitchFamily="50" charset="-127"/>
              </a:rPr>
              <a:t>X210A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43741" y="2936815"/>
            <a:ext cx="724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맑은 고딕" panose="020B0503020000020004" pitchFamily="50" charset="-127"/>
              </a:rPr>
              <a:t>X210D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2134" y="3441084"/>
            <a:ext cx="692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맑은 고딕" panose="020B0503020000020004" pitchFamily="50" charset="-127"/>
              </a:rPr>
              <a:t>X210E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62624" y="4546686"/>
            <a:ext cx="70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맑은 고딕" panose="020B0503020000020004" pitchFamily="50" charset="-127"/>
              </a:rPr>
              <a:t>X210B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248543" y="4626966"/>
            <a:ext cx="707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맑은 고딕" panose="020B0503020000020004" pitchFamily="50" charset="-127"/>
              </a:rPr>
              <a:t>X210C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17430" y="6135422"/>
            <a:ext cx="169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컨베이어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572403"/>
              </p:ext>
            </p:extLst>
          </p:nvPr>
        </p:nvGraphicFramePr>
        <p:xfrm>
          <a:off x="838200" y="1690680"/>
          <a:ext cx="4079193" cy="4351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973"/>
                <a:gridCol w="695062"/>
                <a:gridCol w="322868"/>
                <a:gridCol w="1267554"/>
                <a:gridCol w="322868"/>
                <a:gridCol w="322868"/>
              </a:tblGrid>
              <a:tr h="125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NAME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CABLE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길이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CONETOR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COLOR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LABEL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FOUP POSITION(LEFT)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FOUP TABLE U/D(LEFT)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TABLE F/B(LEFT)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FOUP POSITION(RIGHT)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FOUP TABLE U/D(RIGHT)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TABLE F/B(RIGHT)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N24VL2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974518" y="1577932"/>
            <a:ext cx="1096085" cy="1027081"/>
            <a:chOff x="5140432" y="4322960"/>
            <a:chExt cx="1860342" cy="204460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4322960"/>
              <a:ext cx="1282800" cy="104152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603" y="5294102"/>
              <a:ext cx="930171" cy="87175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04246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127729" y="2406520"/>
            <a:ext cx="1096085" cy="1027081"/>
            <a:chOff x="5140432" y="4322960"/>
            <a:chExt cx="1860342" cy="204460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4322960"/>
              <a:ext cx="1282800" cy="104152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603" y="5294102"/>
              <a:ext cx="930171" cy="87175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04246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974200" y="3052444"/>
            <a:ext cx="1096085" cy="1027081"/>
            <a:chOff x="5140432" y="4322960"/>
            <a:chExt cx="1860342" cy="204460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4322960"/>
              <a:ext cx="1282800" cy="104152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603" y="5294102"/>
              <a:ext cx="930171" cy="87175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04246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127729" y="3806354"/>
            <a:ext cx="1096085" cy="1027081"/>
            <a:chOff x="5140432" y="4322960"/>
            <a:chExt cx="1860342" cy="204460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4322960"/>
              <a:ext cx="1282800" cy="104152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603" y="5294102"/>
              <a:ext cx="930171" cy="871755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04246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969287" y="4445304"/>
            <a:ext cx="1096085" cy="1027081"/>
            <a:chOff x="5140432" y="4322960"/>
            <a:chExt cx="1860342" cy="204460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4322960"/>
              <a:ext cx="1282800" cy="1041521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603" y="5294102"/>
              <a:ext cx="930171" cy="871755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204246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113678" y="5176515"/>
            <a:ext cx="1096085" cy="1027081"/>
            <a:chOff x="5140432" y="4322960"/>
            <a:chExt cx="1860342" cy="204460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4322960"/>
              <a:ext cx="1282800" cy="104152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603" y="5294102"/>
              <a:ext cx="930171" cy="871755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204246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882969" y="1850328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036180" y="2675204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4917585" y="3333362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094822" y="4085146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4975667" y="4796243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6074665" y="5487229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473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</a:t>
            </a:r>
            <a:r>
              <a:rPr lang="ko-KR" altLang="en-US" dirty="0"/>
              <a:t>컨베이어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1660" y="1690688"/>
            <a:ext cx="2695937" cy="30334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97" y="1690688"/>
            <a:ext cx="2433986" cy="17631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36083" y="2717334"/>
            <a:ext cx="699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  <a:latin typeface="맑은 고딕" panose="020B0503020000020004" pitchFamily="50" charset="-127"/>
              </a:rPr>
              <a:t>X2114</a:t>
            </a:r>
            <a:r>
              <a:rPr lang="en-US" altLang="ko-KR" sz="1200" b="1" dirty="0">
                <a:solidFill>
                  <a:srgbClr val="FFFF00"/>
                </a:solidFill>
              </a:rPr>
              <a:t> 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834590" y="2877751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맑은 고딕" panose="020B0503020000020004" pitchFamily="50" charset="-127"/>
              </a:rPr>
              <a:t>X2115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12398" y="3176855"/>
            <a:ext cx="635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X210F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7824" y="3176855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X2111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02537" y="2572271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X2112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98294" y="2600752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X2113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97933" y="1730221"/>
            <a:ext cx="169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컨베이어 </a:t>
            </a:r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ko-KR" altLang="en-US" dirty="0" smtClean="0">
                <a:solidFill>
                  <a:srgbClr val="FFFF00"/>
                </a:solidFill>
              </a:rPr>
              <a:t>좌</a:t>
            </a:r>
            <a:r>
              <a:rPr lang="en-US" altLang="ko-KR" dirty="0" smtClean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4400"/>
              </p:ext>
            </p:extLst>
          </p:nvPr>
        </p:nvGraphicFramePr>
        <p:xfrm>
          <a:off x="834494" y="1690688"/>
          <a:ext cx="4079193" cy="4351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973"/>
                <a:gridCol w="695062"/>
                <a:gridCol w="322868"/>
                <a:gridCol w="1267554"/>
                <a:gridCol w="322868"/>
                <a:gridCol w="322868"/>
              </a:tblGrid>
              <a:tr h="125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NAME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CABLE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길이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CONETOR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COLOR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LABEL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HOLD DOWN(LEFT)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X210F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HOLD CLAMP(LEFT)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STOPPER(LEFT)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X2115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HOLD DOWN(RIGHT)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X220F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HOLD CLAMP(RIGHT)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FOUP STOPPER(RIGHT)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6C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2EA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 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16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X2215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  <a:tr h="12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N24VL2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86" marR="4486" marT="4486" marB="0" anchor="ctr"/>
                </a:tc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4941794" y="5544766"/>
            <a:ext cx="807253" cy="836535"/>
            <a:chOff x="4765397" y="4322960"/>
            <a:chExt cx="2235376" cy="205834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503" y="4322960"/>
              <a:ext cx="1282800" cy="10415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602" y="5294102"/>
              <a:ext cx="930171" cy="87175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4765397" y="5294102"/>
              <a:ext cx="1305206" cy="1015257"/>
              <a:chOff x="4765397" y="5294102"/>
              <a:chExt cx="1305206" cy="1015257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4765397" y="6093915"/>
                <a:ext cx="651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6210117" y="6165857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17172" y="4649821"/>
            <a:ext cx="839773" cy="836535"/>
            <a:chOff x="4675345" y="4322960"/>
            <a:chExt cx="2325428" cy="205834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503" y="4322960"/>
              <a:ext cx="1282800" cy="104152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602" y="5294102"/>
              <a:ext cx="930171" cy="871755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4675345" y="5294102"/>
              <a:ext cx="1395258" cy="1087197"/>
              <a:chOff x="4675345" y="5294102"/>
              <a:chExt cx="1395258" cy="1087197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675345" y="6165855"/>
                <a:ext cx="651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210117" y="6165857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11447" y="3887616"/>
            <a:ext cx="787217" cy="836535"/>
            <a:chOff x="4820879" y="4322960"/>
            <a:chExt cx="2179894" cy="205834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503" y="4322960"/>
              <a:ext cx="1282800" cy="1041521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602" y="5294102"/>
              <a:ext cx="930171" cy="871755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820879" y="5294102"/>
              <a:ext cx="1249724" cy="1041521"/>
              <a:chOff x="4820879" y="5294102"/>
              <a:chExt cx="1249724" cy="1041521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4820879" y="6120179"/>
                <a:ext cx="651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210117" y="6165857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909372" y="3232174"/>
            <a:ext cx="797190" cy="859026"/>
            <a:chOff x="4793262" y="4322960"/>
            <a:chExt cx="2207511" cy="211368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503" y="4322960"/>
              <a:ext cx="1282800" cy="104152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602" y="5294102"/>
              <a:ext cx="930171" cy="871755"/>
            </a:xfrm>
            <a:prstGeom prst="rect">
              <a:avLst/>
            </a:prstGeom>
          </p:spPr>
        </p:pic>
        <p:grpSp>
          <p:nvGrpSpPr>
            <p:cNvPr id="37" name="그룹 36"/>
            <p:cNvGrpSpPr/>
            <p:nvPr/>
          </p:nvGrpSpPr>
          <p:grpSpPr>
            <a:xfrm>
              <a:off x="4793262" y="5294102"/>
              <a:ext cx="1277341" cy="1142539"/>
              <a:chOff x="4793262" y="5294102"/>
              <a:chExt cx="1277341" cy="1142539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4793262" y="6221197"/>
                <a:ext cx="651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6210117" y="6165857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923930" y="2435472"/>
            <a:ext cx="768622" cy="836535"/>
            <a:chOff x="4872370" y="4322960"/>
            <a:chExt cx="2128403" cy="205834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503" y="4322960"/>
              <a:ext cx="1282800" cy="104152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602" y="5294102"/>
              <a:ext cx="930171" cy="871755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4872370" y="5294102"/>
              <a:ext cx="1198233" cy="1087199"/>
              <a:chOff x="4872370" y="5294102"/>
              <a:chExt cx="1198233" cy="1087199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4872370" y="6165857"/>
                <a:ext cx="651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6210117" y="6165857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852594" y="1880799"/>
            <a:ext cx="787219" cy="838145"/>
            <a:chOff x="4820873" y="4322960"/>
            <a:chExt cx="2179900" cy="2062303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503" y="4322960"/>
              <a:ext cx="1282800" cy="104152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602" y="5294102"/>
              <a:ext cx="930171" cy="871755"/>
            </a:xfrm>
            <a:prstGeom prst="rect">
              <a:avLst/>
            </a:prstGeom>
          </p:spPr>
        </p:pic>
        <p:grpSp>
          <p:nvGrpSpPr>
            <p:cNvPr id="51" name="그룹 50"/>
            <p:cNvGrpSpPr/>
            <p:nvPr/>
          </p:nvGrpSpPr>
          <p:grpSpPr>
            <a:xfrm>
              <a:off x="4820873" y="5294102"/>
              <a:ext cx="1235134" cy="1091161"/>
              <a:chOff x="4820873" y="5294102"/>
              <a:chExt cx="1235134" cy="109116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5836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4820873" y="6169819"/>
                <a:ext cx="651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210117" y="6165857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757432" y="2096196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4871095" y="2683818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11778" y="3500459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4880960" y="4135962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32269" y="4894588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968809" y="5833952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6 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317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컨베이어</a:t>
            </a:r>
            <a:r>
              <a:rPr lang="en-US" altLang="ko-KR" dirty="0" smtClean="0"/>
              <a:t>-Sol)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459045"/>
              </p:ext>
            </p:extLst>
          </p:nvPr>
        </p:nvGraphicFramePr>
        <p:xfrm>
          <a:off x="838200" y="1690688"/>
          <a:ext cx="3717699" cy="4351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8580"/>
                <a:gridCol w="732418"/>
                <a:gridCol w="292967"/>
                <a:gridCol w="874833"/>
                <a:gridCol w="292967"/>
                <a:gridCol w="292967"/>
                <a:gridCol w="292967"/>
              </a:tblGrid>
              <a:tr h="109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CABLE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길이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en-US" sz="600" u="none" strike="noStrike">
                          <a:effectLst/>
                        </a:rPr>
                        <a:t>M)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CONETOR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COLOR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LABEL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</a:t>
                      </a:r>
                      <a:endParaRPr lang="en-US" altLang="ko-KR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SOL(LEFT)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20C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10EA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Y310B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Y310C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Y310D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Y310E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Y310F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갈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등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자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회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9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Y3155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29</a:t>
                      </a:r>
                      <a:endParaRPr lang="en-US" altLang="ko-KR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CONVEYOR LOADER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SOL(RIGHT)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24AWG x 20c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ECON 3P X 10EA</a:t>
                      </a:r>
                      <a:br>
                        <a:rPr lang="en-US" altLang="ko-KR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한쪽 오픈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Y320B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Y320C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Y320D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Y320E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Y320F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갈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적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등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황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녹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청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자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Y3214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회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P24VL2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  <a:tr h="109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백</a:t>
                      </a:r>
                      <a:r>
                        <a:rPr lang="en-US" altLang="ko-KR" sz="600" u="none" strike="noStrike">
                          <a:effectLst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</a:rPr>
                        <a:t>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Y3215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70" marR="4070" marT="4070" marB="0"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281" y="1689321"/>
            <a:ext cx="4142385" cy="435269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642746" y="3462387"/>
            <a:ext cx="999323" cy="807926"/>
            <a:chOff x="7683689" y="3549255"/>
            <a:chExt cx="999323" cy="807926"/>
          </a:xfrm>
        </p:grpSpPr>
        <p:sp>
          <p:nvSpPr>
            <p:cNvPr id="6" name="TextBox 5"/>
            <p:cNvSpPr txBox="1"/>
            <p:nvPr/>
          </p:nvSpPr>
          <p:spPr>
            <a:xfrm>
              <a:off x="8110936" y="3549256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Y310C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97337" y="3549255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Y310B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10936" y="3686270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84527" y="3686269"/>
              <a:ext cx="58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7288" y="3823284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83689" y="3823283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Y310F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7288" y="3973946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Y3113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83689" y="3973945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97288" y="4110960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Y3115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83689" y="4110959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Y3114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809473" y="3323655"/>
            <a:ext cx="985675" cy="753334"/>
            <a:chOff x="9774935" y="3339276"/>
            <a:chExt cx="985675" cy="753334"/>
          </a:xfrm>
        </p:grpSpPr>
        <p:sp>
          <p:nvSpPr>
            <p:cNvPr id="17" name="TextBox 16"/>
            <p:cNvSpPr txBox="1"/>
            <p:nvPr/>
          </p:nvSpPr>
          <p:spPr>
            <a:xfrm>
              <a:off x="10188534" y="3339277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Y320C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74935" y="3339276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Y320B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88534" y="3476291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Y320E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775773" y="3476290"/>
              <a:ext cx="58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Y320D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88534" y="3599657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Y3210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774935" y="3599656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Y320F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88534" y="3723023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Y3213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74935" y="3723022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Y3212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88534" y="3846389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Y3215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4935" y="3846388"/>
              <a:ext cx="572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FF00"/>
                  </a:solidFill>
                </a:rPr>
                <a:t>Y3214</a:t>
              </a:r>
              <a:endParaRPr lang="ko-KR" altLang="en-US" sz="10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885" y="4520054"/>
            <a:ext cx="3425080" cy="15426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86" y="4270312"/>
            <a:ext cx="2678116" cy="194385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43235" y="1804761"/>
            <a:ext cx="1157425" cy="2367503"/>
            <a:chOff x="4643235" y="1804761"/>
            <a:chExt cx="1157425" cy="236750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3235" y="1804761"/>
              <a:ext cx="1157425" cy="1294039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4669947" y="3098800"/>
              <a:ext cx="1037518" cy="1073464"/>
              <a:chOff x="5140432" y="5294102"/>
              <a:chExt cx="1037518" cy="1073464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5279947" y="6152122"/>
                <a:ext cx="89800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</a:t>
                </a:r>
                <a:r>
                  <a:rPr lang="en-US" altLang="ko-KR" sz="800" dirty="0" smtClean="0"/>
                  <a:t>3P X 10 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039350" y="2726610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995320" y="1796748"/>
            <a:ext cx="1157425" cy="2367503"/>
            <a:chOff x="4643235" y="1804761"/>
            <a:chExt cx="1157425" cy="236750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3235" y="1804761"/>
              <a:ext cx="1157425" cy="1294039"/>
            </a:xfrm>
            <a:prstGeom prst="rect">
              <a:avLst/>
            </a:prstGeom>
          </p:spPr>
        </p:pic>
        <p:grpSp>
          <p:nvGrpSpPr>
            <p:cNvPr id="37" name="그룹 36"/>
            <p:cNvGrpSpPr/>
            <p:nvPr/>
          </p:nvGrpSpPr>
          <p:grpSpPr>
            <a:xfrm>
              <a:off x="4669947" y="3098800"/>
              <a:ext cx="1037518" cy="1073464"/>
              <a:chOff x="5140432" y="5294102"/>
              <a:chExt cx="1037518" cy="1073464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5279947" y="6152122"/>
                <a:ext cx="89800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</a:t>
                </a:r>
                <a:r>
                  <a:rPr lang="en-US" altLang="ko-KR" sz="800" dirty="0" smtClean="0"/>
                  <a:t>3P X 10 </a:t>
                </a:r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039350" y="2726610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285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(Geared Induction Motor)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398" y="1690688"/>
            <a:ext cx="4022402" cy="217816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572699"/>
              </p:ext>
            </p:extLst>
          </p:nvPr>
        </p:nvGraphicFramePr>
        <p:xfrm>
          <a:off x="838202" y="1690688"/>
          <a:ext cx="6176747" cy="2066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917"/>
                <a:gridCol w="1323833"/>
                <a:gridCol w="477672"/>
                <a:gridCol w="1542197"/>
                <a:gridCol w="641445"/>
                <a:gridCol w="709683"/>
              </a:tblGrid>
              <a:tr h="147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CABLE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길이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M)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CONETOR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COLOR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LABEL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 PORT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MOTOR(LEFT)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</a:rPr>
                        <a:t>0.75 ㎟ </a:t>
                      </a:r>
                      <a:r>
                        <a:rPr lang="en-US" sz="1300" u="none" strike="noStrike" dirty="0">
                          <a:effectLst/>
                        </a:rPr>
                        <a:t>x </a:t>
                      </a:r>
                      <a:r>
                        <a:rPr lang="en-US" sz="1300" u="none" strike="noStrike" dirty="0" smtClean="0">
                          <a:effectLst/>
                        </a:rPr>
                        <a:t>4C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터미널 </a:t>
                      </a:r>
                      <a:r>
                        <a:rPr lang="en-US" altLang="ko-KR" sz="1300" u="none" strike="noStrike">
                          <a:effectLst/>
                        </a:rPr>
                        <a:t>1.5 x 4Ring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U01L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V01L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회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WO1L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PE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 PORT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MOTOR(RIGHT)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</a:rPr>
                        <a:t>0.75 </a:t>
                      </a:r>
                      <a:r>
                        <a:rPr lang="en-US" altLang="ko-KR" sz="1300" u="none" strike="noStrike" dirty="0" smtClean="0">
                          <a:effectLst/>
                        </a:rPr>
                        <a:t>㎟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u="none" strike="noStrike" dirty="0">
                          <a:effectLst/>
                        </a:rPr>
                        <a:t>x </a:t>
                      </a:r>
                      <a:r>
                        <a:rPr lang="en-US" sz="1300" u="none" strike="noStrike" dirty="0" smtClean="0">
                          <a:effectLst/>
                        </a:rPr>
                        <a:t>4C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터미널 </a:t>
                      </a:r>
                      <a:r>
                        <a:rPr lang="en-US" altLang="ko-KR" sz="1300" u="none" strike="noStrike">
                          <a:effectLst/>
                        </a:rPr>
                        <a:t>1.5 x 4Ring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U02L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V02L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회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W02L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47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PE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7613"/>
            <a:ext cx="1281043" cy="102246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45680" y="4660100"/>
            <a:ext cx="1066082" cy="1164438"/>
            <a:chOff x="10444770" y="3264764"/>
            <a:chExt cx="1284845" cy="152971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25899" y="4525077"/>
            <a:ext cx="118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허용전류</a:t>
            </a:r>
            <a:r>
              <a:rPr lang="en-US" altLang="ko-KR" sz="1200" dirty="0" smtClean="0"/>
              <a:t>: 5.5A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300" y="3833078"/>
            <a:ext cx="3974739" cy="27451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077" y="3868857"/>
            <a:ext cx="4536723" cy="27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6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2399"/>
            <a:ext cx="6223424" cy="4351338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 flipV="1">
            <a:off x="7090488" y="4608860"/>
            <a:ext cx="135584" cy="10080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49734" y="4608860"/>
            <a:ext cx="86021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6242521" y="4593399"/>
            <a:ext cx="0" cy="4994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7123541" y="4593399"/>
            <a:ext cx="0" cy="14545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7201526" y="3114795"/>
            <a:ext cx="0" cy="149406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7102728" y="354598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7043084" y="3583010"/>
            <a:ext cx="86316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7043084" y="3083597"/>
            <a:ext cx="0" cy="49941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043159" y="3090856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576" y="1490690"/>
            <a:ext cx="3906719" cy="311817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 flipH="1" flipV="1">
            <a:off x="10104402" y="3464992"/>
            <a:ext cx="7007" cy="4163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111409" y="3881336"/>
            <a:ext cx="783570" cy="23346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086761" y="3439700"/>
            <a:ext cx="526116" cy="15675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10596959" y="3257324"/>
            <a:ext cx="492559" cy="3627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11087788" y="2486370"/>
            <a:ext cx="1" cy="80539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11086059" y="2268498"/>
            <a:ext cx="703864" cy="23441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11437991" y="1974715"/>
            <a:ext cx="351933" cy="29378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9242500" y="1963939"/>
            <a:ext cx="2182660" cy="7348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87" y="2698763"/>
            <a:ext cx="3845242" cy="3885986"/>
          </a:xfrm>
          <a:prstGeom prst="rect">
            <a:avLst/>
          </a:prstGeom>
        </p:spPr>
      </p:pic>
      <p:sp>
        <p:nvSpPr>
          <p:cNvPr id="69" name="타원 68"/>
          <p:cNvSpPr/>
          <p:nvPr/>
        </p:nvSpPr>
        <p:spPr>
          <a:xfrm>
            <a:off x="3338124" y="5530429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3375148" y="5447489"/>
            <a:ext cx="0" cy="11555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3042656" y="3998068"/>
            <a:ext cx="0" cy="144942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073941" y="5447489"/>
            <a:ext cx="283639" cy="52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2949500" y="4003312"/>
            <a:ext cx="94032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 flipV="1">
            <a:off x="2612824" y="3390089"/>
            <a:ext cx="336676" cy="60797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9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전선의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심선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전선내</a:t>
            </a:r>
            <a:r>
              <a:rPr lang="ko-KR" altLang="en-US" dirty="0" smtClean="0"/>
              <a:t> 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도체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심선</a:t>
            </a:r>
            <a:endParaRPr lang="en-US" altLang="ko-KR" dirty="0" smtClean="0"/>
          </a:p>
          <a:p>
            <a:r>
              <a:rPr lang="ko-KR" altLang="en-US" dirty="0" smtClean="0"/>
              <a:t>소선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연선을 구성하는 여러 개의 도체 중 하나의 선</a:t>
            </a:r>
            <a:endParaRPr lang="en-US" altLang="ko-KR" dirty="0" smtClean="0"/>
          </a:p>
          <a:p>
            <a:r>
              <a:rPr lang="ko-KR" altLang="en-US" dirty="0" smtClean="0"/>
              <a:t>선심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절연물이 피복되어 있는 도체</a:t>
            </a:r>
            <a:endParaRPr lang="en-US" altLang="ko-KR" dirty="0" smtClean="0"/>
          </a:p>
          <a:p>
            <a:r>
              <a:rPr lang="ko-KR" altLang="en-US" dirty="0" smtClean="0"/>
              <a:t>코어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선심의 개수</a:t>
            </a:r>
            <a:endParaRPr lang="en-US" altLang="ko-KR" dirty="0" smtClean="0"/>
          </a:p>
          <a:p>
            <a:r>
              <a:rPr lang="ko-KR" altLang="en-US" dirty="0" err="1" smtClean="0"/>
              <a:t>페어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선심이 </a:t>
            </a:r>
            <a:r>
              <a:rPr lang="ko-KR" altLang="en-US" dirty="0" err="1" smtClean="0"/>
              <a:t>두가닥으로</a:t>
            </a:r>
            <a:r>
              <a:rPr lang="ko-KR" altLang="en-US" dirty="0" smtClean="0"/>
              <a:t> 이뤄진 전선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282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82" y="1690659"/>
            <a:ext cx="4050718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870620">
            <a:off x="10960800" y="3938230"/>
            <a:ext cx="470514" cy="3517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206382">
            <a:off x="10157610" y="3088123"/>
            <a:ext cx="470514" cy="3517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9618663" y="3365406"/>
            <a:ext cx="338509" cy="32059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05073" y="2918025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14497" y="3525703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10472440" y="3746865"/>
            <a:ext cx="428331" cy="2051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8757695" y="2972151"/>
            <a:ext cx="405079" cy="2918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62774" y="271797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737443" y="2086517"/>
            <a:ext cx="506812" cy="32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74102" y="1928020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645688"/>
              </p:ext>
            </p:extLst>
          </p:nvPr>
        </p:nvGraphicFramePr>
        <p:xfrm>
          <a:off x="838200" y="1690659"/>
          <a:ext cx="4571011" cy="49630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8303"/>
                <a:gridCol w="1031652"/>
                <a:gridCol w="428532"/>
                <a:gridCol w="1055460"/>
                <a:gridCol w="428532"/>
                <a:gridCol w="428532"/>
              </a:tblGrid>
              <a:tr h="104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NAME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CABLE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길이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M)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CONETOR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COLOR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LABEL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FOUP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DOOR DETACH X#1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FOUP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DOOR DETACH Y#1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12C(</a:t>
                      </a:r>
                      <a:r>
                        <a:rPr lang="ko-KR" altLang="en-US" sz="500" u="none" strike="noStrike">
                          <a:effectLst/>
                        </a:rPr>
                        <a:t>무빙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FOUP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DOOR DETACH X#2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FOUP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DOOR DETACH Y#2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12C(</a:t>
                      </a:r>
                      <a:r>
                        <a:rPr lang="ko-KR" altLang="en-US" sz="500" u="none" strike="noStrike">
                          <a:effectLst/>
                        </a:rPr>
                        <a:t>무빙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effectLst/>
                        </a:rPr>
                        <a:t>ECON 4P X 3EA</a:t>
                      </a:r>
                      <a:br>
                        <a:rPr lang="en-US" altLang="ko-KR" sz="500" u="none" strike="noStrike" dirty="0">
                          <a:effectLst/>
                        </a:rPr>
                      </a:br>
                      <a:r>
                        <a:rPr lang="en-US" altLang="ko-KR" sz="500" u="none" strike="noStrike" dirty="0">
                          <a:effectLst/>
                        </a:rPr>
                        <a:t>/ </a:t>
                      </a:r>
                      <a:r>
                        <a:rPr lang="ko-KR" altLang="en-US" sz="500" u="none" strike="noStrike" dirty="0">
                          <a:effectLst/>
                        </a:rPr>
                        <a:t>한쪽 오픈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P24VL2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07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438706" y="3557672"/>
            <a:ext cx="0" cy="979721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784039" y="3394853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6242521" y="3552158"/>
            <a:ext cx="907145" cy="472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7194435" y="4537393"/>
            <a:ext cx="135584" cy="10080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3838" y="514597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7988" y="4638197"/>
            <a:ext cx="577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216433" y="4552592"/>
            <a:ext cx="942961" cy="1162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60150" y="472875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7126497" y="3369622"/>
            <a:ext cx="203522" cy="10491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330019" y="4095345"/>
            <a:ext cx="0" cy="44204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7330019" y="3373732"/>
            <a:ext cx="0" cy="42749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7238135" y="3424134"/>
            <a:ext cx="0" cy="42749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7243077" y="4145746"/>
            <a:ext cx="0" cy="44204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47061" y="424365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66862" y="347453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6246515" y="3529612"/>
            <a:ext cx="0" cy="116365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99016" y="3943987"/>
            <a:ext cx="577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7107642" y="3452196"/>
            <a:ext cx="0" cy="14545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7159394" y="4501108"/>
            <a:ext cx="0" cy="14545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27876" y="464317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38375" y="334085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950718" y="3375397"/>
            <a:ext cx="0" cy="202794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7310037" y="3740558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299638" y="406155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455986" y="3672654"/>
            <a:ext cx="942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 = 6.5M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69970" y="3980431"/>
            <a:ext cx="942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 = 5.1M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07642" y="3143839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13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5848" y="1702253"/>
            <a:ext cx="3523246" cy="3367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1376" y="4660743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8797" y="4414522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0763" y="441452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9965" y="416462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91773" y="1936999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08016" y="1896475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98375" y="1900468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02656" y="1900467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417"/>
              </p:ext>
            </p:extLst>
          </p:nvPr>
        </p:nvGraphicFramePr>
        <p:xfrm>
          <a:off x="840640" y="1443155"/>
          <a:ext cx="4845154" cy="4452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510"/>
                <a:gridCol w="857250"/>
                <a:gridCol w="331746"/>
                <a:gridCol w="1162040"/>
                <a:gridCol w="478097"/>
                <a:gridCol w="513511"/>
              </a:tblGrid>
              <a:tr h="1793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CABLE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길이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CONETOR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COLOR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FOUP DETECTOR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#1(UPPER)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6C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FOUP DETECTOR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#1(DOWN)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6C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FOUP DETECTOR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#2(UPPER)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6C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LOADER FOUP DETECTOR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#2(DOWN)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6C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2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  <a:tr h="179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N24VL2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3" marR="6643" marT="6643" marB="0" anchor="ctr"/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844729" y="1443155"/>
            <a:ext cx="1282800" cy="2044606"/>
            <a:chOff x="5844729" y="1443155"/>
            <a:chExt cx="1282800" cy="204460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729" y="1443155"/>
              <a:ext cx="1282800" cy="1041521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943658" y="2414297"/>
              <a:ext cx="930171" cy="1073464"/>
              <a:chOff x="5140432" y="5294102"/>
              <a:chExt cx="930171" cy="1073464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5279947" y="6152122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594007" y="3209450"/>
              <a:ext cx="420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x 2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13637" y="1970415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55162" y="3690462"/>
            <a:ext cx="1282800" cy="2044606"/>
            <a:chOff x="5855162" y="3690462"/>
            <a:chExt cx="1282800" cy="204460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5162" y="3690462"/>
              <a:ext cx="1282800" cy="1041521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5954091" y="4661604"/>
              <a:ext cx="930171" cy="1073464"/>
              <a:chOff x="5140432" y="5294102"/>
              <a:chExt cx="930171" cy="1073464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5279947" y="6152122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604440" y="5456757"/>
              <a:ext cx="420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x 2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893170" y="4245846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095052" y="2065762"/>
            <a:ext cx="1282800" cy="2044606"/>
            <a:chOff x="5844729" y="1443155"/>
            <a:chExt cx="1282800" cy="204460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729" y="1443155"/>
              <a:ext cx="1282800" cy="1041521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5943658" y="2414297"/>
              <a:ext cx="930171" cy="1073464"/>
              <a:chOff x="5140432" y="5294102"/>
              <a:chExt cx="930171" cy="1073464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5279947" y="6152122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594007" y="3209450"/>
              <a:ext cx="420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x 2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13637" y="1970415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095052" y="4047645"/>
            <a:ext cx="1282800" cy="2044606"/>
            <a:chOff x="5844729" y="1443155"/>
            <a:chExt cx="1282800" cy="204460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729" y="1443155"/>
              <a:ext cx="1282800" cy="1041521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5943658" y="2414297"/>
              <a:ext cx="930171" cy="1073464"/>
              <a:chOff x="5140432" y="5294102"/>
              <a:chExt cx="930171" cy="1073464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5279947" y="6152122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3P </a:t>
                </a:r>
                <a:endParaRPr lang="ko-KR" altLang="en-US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594007" y="3209450"/>
              <a:ext cx="420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x 2</a:t>
              </a:r>
              <a:endParaRPr lang="ko-KR" altLang="en-US" sz="12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13637" y="1970415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81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4447" cy="1325563"/>
          </a:xfrm>
        </p:spPr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en-US" altLang="ko-KR" dirty="0"/>
              <a:t>FOUP DOOR DETACH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0" name="Picture 2" descr="오므론 센서 앰프 내장형 광전스위치 E3Z-T61 2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190500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199" y="3298075"/>
            <a:ext cx="1905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오므론</a:t>
            </a: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센서</a:t>
            </a:r>
            <a:b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앰프 내장형 </a:t>
            </a:r>
            <a:r>
              <a:rPr lang="ko-KR" altLang="en-US" sz="12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광전스위치</a:t>
            </a: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E3Z-T61</a:t>
            </a:r>
            <a:endParaRPr lang="en-US" altLang="ko-KR" sz="1200" b="1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82344"/>
            <a:ext cx="3769192" cy="2194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91" y="1673422"/>
            <a:ext cx="3963722" cy="22709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391" y="3982344"/>
            <a:ext cx="3686068" cy="26998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583" y="4070160"/>
            <a:ext cx="3566453" cy="18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6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101" y="1690688"/>
            <a:ext cx="4627903" cy="30128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en-US" altLang="ko-KR" dirty="0"/>
              <a:t>FOUP DOOR DETACH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40020" y="193979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0020" y="2089522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6462" y="1917588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X230C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388" y="2061441"/>
            <a:ext cx="711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X230D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6385" y="193116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86385" y="2080897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6606" y="1897029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36605" y="2040699"/>
            <a:ext cx="711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X231D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02" y="4592706"/>
            <a:ext cx="3244532" cy="16141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44399" y="6206820"/>
            <a:ext cx="3190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TABLE SLIDE CYLINDER 13-MXQ12-40AS</a:t>
            </a:r>
            <a:endParaRPr lang="en-US" altLang="ko-KR" sz="1200" b="1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60803" y="1950943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67955" y="2088419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924" y="2176934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28076" y="2314410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Y330B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1923" y="1773918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29075" y="1911394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4012" y="1882663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91164" y="2020139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Y331B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65761"/>
              </p:ext>
            </p:extLst>
          </p:nvPr>
        </p:nvGraphicFramePr>
        <p:xfrm>
          <a:off x="848613" y="1690688"/>
          <a:ext cx="4475862" cy="4453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637"/>
                <a:gridCol w="828675"/>
                <a:gridCol w="295275"/>
                <a:gridCol w="1019175"/>
                <a:gridCol w="542925"/>
                <a:gridCol w="638175"/>
              </a:tblGrid>
              <a:tr h="17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CABLE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길이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CONETOR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COLOR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FOUP UPPER CLAMP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U/D 1-L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24AWG x 4C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X230A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X230B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8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FOUP UPPER CLAMP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U/D 1-R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4C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X230C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X230D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8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FOUP UPPER CLAMP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U/D 2-L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4C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X231A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X231B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8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FOUP UPPER CLAMP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U/D 2-R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4C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X231C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X231D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8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FOUP UPPER CLAMP</a:t>
                      </a:r>
                      <a:br>
                        <a:rPr lang="fr-FR" sz="900" u="none" strike="noStrike">
                          <a:effectLst/>
                        </a:rPr>
                      </a:br>
                      <a:r>
                        <a:rPr lang="fr-FR" sz="900" u="none" strike="noStrike">
                          <a:effectLst/>
                        </a:rPr>
                        <a:t>U/D SOL#1</a:t>
                      </a:r>
                      <a:endParaRPr lang="fr-F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4C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Y330A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8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Y330B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FOUP UPPER CLAMP</a:t>
                      </a:r>
                      <a:br>
                        <a:rPr lang="fr-FR" sz="900" u="none" strike="noStrike">
                          <a:effectLst/>
                        </a:rPr>
                      </a:br>
                      <a:r>
                        <a:rPr lang="fr-FR" sz="900" u="none" strike="noStrike">
                          <a:effectLst/>
                        </a:rPr>
                        <a:t>U/D SOL#2</a:t>
                      </a:r>
                      <a:endParaRPr lang="fr-F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24AWG x 4C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ECON 3P X 2EA</a:t>
                      </a:r>
                      <a:br>
                        <a:rPr lang="en-US" altLang="ko-KR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한쪽 오픈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흑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Y331A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2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P24VL2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  <a:tr h="178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Y331B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3" marR="6623" marT="6623" marB="0" anchor="ctr"/>
                </a:tc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438366" y="1503903"/>
            <a:ext cx="851838" cy="994146"/>
            <a:chOff x="10043848" y="4708354"/>
            <a:chExt cx="2059298" cy="199496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34" name="그룹 33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149908" y="2470386"/>
            <a:ext cx="851838" cy="994146"/>
            <a:chOff x="10043848" y="4708354"/>
            <a:chExt cx="2059298" cy="199496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45" name="그룹 44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50" name="직사각형 49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429443" y="3239877"/>
            <a:ext cx="851838" cy="994146"/>
            <a:chOff x="10043848" y="4708354"/>
            <a:chExt cx="2059298" cy="1994962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56" name="그룹 55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61" name="직사각형 60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207544" y="4008598"/>
            <a:ext cx="851838" cy="994146"/>
            <a:chOff x="10043848" y="4708354"/>
            <a:chExt cx="2059298" cy="1994962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67" name="그룹 66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72" name="직사각형 71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457661" y="4590143"/>
            <a:ext cx="851838" cy="994146"/>
            <a:chOff x="10043848" y="4708354"/>
            <a:chExt cx="2059298" cy="1994962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78" name="그룹 77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83" name="직사각형 82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직사각형 78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277320" y="5336784"/>
            <a:ext cx="851838" cy="994146"/>
            <a:chOff x="10043848" y="4708354"/>
            <a:chExt cx="2059298" cy="199496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89" name="그룹 88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94" name="직사각형 93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직사각형 89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5465300" y="1768365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6183095" y="2726649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5445918" y="3514511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6279936" y="4263460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  <p:sp>
        <p:nvSpPr>
          <p:cNvPr id="101" name="직사각형 100"/>
          <p:cNvSpPr/>
          <p:nvPr/>
        </p:nvSpPr>
        <p:spPr>
          <a:xfrm>
            <a:off x="5453373" y="4856258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  <p:sp>
        <p:nvSpPr>
          <p:cNvPr id="102" name="직사각형 101"/>
          <p:cNvSpPr/>
          <p:nvPr/>
        </p:nvSpPr>
        <p:spPr>
          <a:xfrm>
            <a:off x="6349674" y="5653480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17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752" y="1690688"/>
            <a:ext cx="3418133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42" y="1690688"/>
            <a:ext cx="2974594" cy="26322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60" y="1690688"/>
            <a:ext cx="258163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36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592" y="1690688"/>
            <a:ext cx="4021207" cy="276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3016" y="303406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09672" y="303406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1507" y="3919283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5397" y="413201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7519" y="2023137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FF00"/>
                </a:solidFill>
              </a:rPr>
              <a:t>우측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8046" y="2012500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FFFF00"/>
                </a:solidFill>
              </a:rPr>
              <a:t>좌측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85995" y="184074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FF00"/>
                </a:solidFill>
              </a:rPr>
              <a:t>뒤에서 보기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08286" y="302501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84942" y="302501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6505" y="3900505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84724" y="4115356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05866" y="2418665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08803" y="2544485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5971" y="2403665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28908" y="2529485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61900" y="238383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Y350C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64837" y="250965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Y350D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82005" y="236883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Y350E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84942" y="2494651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Y350F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5864" y="2721092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20771" y="2713374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38986" y="2738858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53893" y="2740868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X2509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0278" y="1989944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00278" y="2106358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7498" y="2010363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7498" y="2126777"/>
            <a:ext cx="576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Y351A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88662"/>
              </p:ext>
            </p:extLst>
          </p:nvPr>
        </p:nvGraphicFramePr>
        <p:xfrm>
          <a:off x="838200" y="1690676"/>
          <a:ext cx="3926703" cy="4972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988"/>
                <a:gridCol w="997373"/>
                <a:gridCol w="365942"/>
                <a:gridCol w="941763"/>
                <a:gridCol w="387469"/>
                <a:gridCol w="416168"/>
              </a:tblGrid>
              <a:tr h="63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NAME</a:t>
                      </a:r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CABLE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CONETOR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COLOR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LABEL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sv-SE" sz="300" u="none" strike="noStrike">
                          <a:effectLst/>
                        </a:rPr>
                        <a:t>LOADER FOUP HAND</a:t>
                      </a:r>
                      <a:br>
                        <a:rPr lang="sv-SE" sz="300" u="none" strike="noStrike">
                          <a:effectLst/>
                        </a:rPr>
                      </a:br>
                      <a:r>
                        <a:rPr lang="sv-SE" sz="300" u="none" strike="noStrike">
                          <a:effectLst/>
                        </a:rPr>
                        <a:t>ARM#1 (UPPER)</a:t>
                      </a:r>
                      <a:endParaRPr lang="sv-SE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4C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3P X 1EA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FOUP HAND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ARM#1 (DOWN)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4C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3P X 1EA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sv-SE" sz="300" u="none" strike="noStrike">
                          <a:effectLst/>
                        </a:rPr>
                        <a:t>LOADER FOUP HAND</a:t>
                      </a:r>
                      <a:br>
                        <a:rPr lang="sv-SE" sz="300" u="none" strike="noStrike">
                          <a:effectLst/>
                        </a:rPr>
                      </a:br>
                      <a:r>
                        <a:rPr lang="sv-SE" sz="300" u="none" strike="noStrike">
                          <a:effectLst/>
                        </a:rPr>
                        <a:t>ARM#2 (UPPER)</a:t>
                      </a:r>
                      <a:endParaRPr lang="sv-SE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4C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3P X 1EA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FOUP HAND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ARM#2 (DOWN)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4C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3P X 1EA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FOUP 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COVER, PRESS S/W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(LEFT)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12C(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3EA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X250EO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X250EO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FOUP 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COVER, PRESS S/W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(RIGHT)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12C(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4P X 3EA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X251EO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X251EO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연청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FOUP 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OPEN, SOL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(LEFT)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ECON 3P x 2EA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ECON 4P x 3EA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Y350F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FOUP 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OPEN, SOL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(RIGHT)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20C(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ECON 3P x 2EA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ECON 4P x 3EA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X251A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Y3519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Y351A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Y351C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Y351D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Y351E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Y351F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  <a:tr h="63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SPARE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057" marR="2057" marT="2057" marB="0" anchor="ctr"/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4817163" y="1690677"/>
            <a:ext cx="1335297" cy="1343390"/>
            <a:chOff x="4817163" y="1690676"/>
            <a:chExt cx="1550854" cy="1546801"/>
          </a:xfrm>
        </p:grpSpPr>
        <p:grpSp>
          <p:nvGrpSpPr>
            <p:cNvPr id="33" name="그룹 32"/>
            <p:cNvGrpSpPr/>
            <p:nvPr/>
          </p:nvGrpSpPr>
          <p:grpSpPr>
            <a:xfrm>
              <a:off x="4817163" y="1690676"/>
              <a:ext cx="1550854" cy="1503296"/>
              <a:chOff x="10043848" y="4708354"/>
              <a:chExt cx="2059298" cy="1994962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8324" y="4708354"/>
                <a:ext cx="1281043" cy="1022462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4281" y="5606153"/>
                <a:ext cx="930171" cy="871755"/>
              </a:xfrm>
              <a:prstGeom prst="rect">
                <a:avLst/>
              </a:prstGeom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10043848" y="5606154"/>
                <a:ext cx="1250315" cy="896041"/>
                <a:chOff x="10043848" y="5606154"/>
                <a:chExt cx="1250315" cy="896041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3848" y="5606154"/>
                  <a:ext cx="930171" cy="871755"/>
                </a:xfrm>
                <a:prstGeom prst="rect">
                  <a:avLst/>
                </a:prstGeom>
              </p:spPr>
            </p:pic>
            <p:sp>
              <p:nvSpPr>
                <p:cNvPr id="41" name="직사각형 40"/>
                <p:cNvSpPr/>
                <p:nvPr/>
              </p:nvSpPr>
              <p:spPr>
                <a:xfrm rot="2243658">
                  <a:off x="10452272" y="6453620"/>
                  <a:ext cx="678785" cy="4857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 rot="2243658">
                  <a:off x="10514914" y="6340916"/>
                  <a:ext cx="678785" cy="485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 rot="2243658">
                  <a:off x="10615378" y="6228212"/>
                  <a:ext cx="678785" cy="4857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직사각형 36"/>
              <p:cNvSpPr/>
              <p:nvPr/>
            </p:nvSpPr>
            <p:spPr>
              <a:xfrm rot="2243658">
                <a:off x="11424361" y="6284565"/>
                <a:ext cx="678785" cy="4857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491348" y="6333984"/>
                <a:ext cx="29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C00000"/>
                    </a:solidFill>
                  </a:rPr>
                  <a:t>X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1789976" y="6072302"/>
                <a:ext cx="265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C00000"/>
                    </a:solidFill>
                  </a:rPr>
                  <a:t>X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4881694" y="3022033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3P </a:t>
              </a:r>
              <a:endParaRPr lang="ko-KR" altLang="en-US" dirty="0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453" y="5621731"/>
            <a:ext cx="1031094" cy="5708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493" y="5622078"/>
            <a:ext cx="603144" cy="57052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982910" y="3252456"/>
            <a:ext cx="1031094" cy="1352037"/>
            <a:chOff x="4982910" y="3252456"/>
            <a:chExt cx="1031094" cy="1352037"/>
          </a:xfrm>
        </p:grpSpPr>
        <p:grpSp>
          <p:nvGrpSpPr>
            <p:cNvPr id="51" name="그룹 50"/>
            <p:cNvGrpSpPr/>
            <p:nvPr/>
          </p:nvGrpSpPr>
          <p:grpSpPr>
            <a:xfrm>
              <a:off x="4982910" y="3252456"/>
              <a:ext cx="1031094" cy="1352037"/>
              <a:chOff x="5030865" y="3324738"/>
              <a:chExt cx="1031094" cy="1352037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5030865" y="4021330"/>
                <a:ext cx="1031094" cy="655445"/>
                <a:chOff x="9379520" y="4970848"/>
                <a:chExt cx="1498686" cy="941251"/>
              </a:xfrm>
            </p:grpSpPr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9520" y="4970848"/>
                  <a:ext cx="1498686" cy="819794"/>
                </a:xfrm>
                <a:prstGeom prst="rect">
                  <a:avLst/>
                </a:prstGeom>
              </p:spPr>
            </p:pic>
            <p:sp>
              <p:nvSpPr>
                <p:cNvPr id="46" name="직사각형 45"/>
                <p:cNvSpPr/>
                <p:nvPr/>
              </p:nvSpPr>
              <p:spPr>
                <a:xfrm>
                  <a:off x="9716844" y="5696655"/>
                  <a:ext cx="651140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800" dirty="0"/>
                    <a:t>ECON </a:t>
                  </a:r>
                  <a:r>
                    <a:rPr lang="en-US" altLang="ko-KR" sz="800" dirty="0" smtClean="0"/>
                    <a:t>4P </a:t>
                  </a:r>
                  <a:endParaRPr lang="ko-KR" altLang="en-US" dirty="0"/>
                </a:p>
              </p:txBody>
            </p:sp>
          </p:grp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5137044" y="3229687"/>
                <a:ext cx="829864" cy="1019965"/>
              </a:xfrm>
              <a:prstGeom prst="rect">
                <a:avLst/>
              </a:prstGeom>
            </p:spPr>
          </p:pic>
        </p:grpSp>
        <p:sp>
          <p:nvSpPr>
            <p:cNvPr id="55" name="직사각형 54"/>
            <p:cNvSpPr/>
            <p:nvPr/>
          </p:nvSpPr>
          <p:spPr>
            <a:xfrm>
              <a:off x="4984106" y="3769510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12 Core</a:t>
              </a:r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982949" y="4778913"/>
            <a:ext cx="1066610" cy="954006"/>
            <a:chOff x="4982949" y="4778913"/>
            <a:chExt cx="1066610" cy="954006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039251" y="4722611"/>
              <a:ext cx="954006" cy="1066610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5043309" y="5369407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4975423" y="2075843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/>
              <a:t>4 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936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(FOUP DOOR DETACH)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94242" cy="2830508"/>
          </a:xfrm>
          <a:prstGeom prst="rect">
            <a:avLst/>
          </a:prstGeom>
        </p:spPr>
      </p:pic>
      <p:pic>
        <p:nvPicPr>
          <p:cNvPr id="9218" name="Picture 2" descr="eleparts,엘레파츠,ISE30A-01-N-L,Digital pressure switch,NPN,w/l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5911"/>
            <a:ext cx="2103331" cy="14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88" y="4587871"/>
            <a:ext cx="3701726" cy="2157412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6" y="1690688"/>
            <a:ext cx="4263774" cy="24143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625" y="4105072"/>
            <a:ext cx="4263775" cy="2440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6802" y="1757363"/>
            <a:ext cx="2443610" cy="25706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3779" y="4986001"/>
            <a:ext cx="2178903" cy="18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65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(DM</a:t>
            </a:r>
            <a:r>
              <a:rPr lang="ko-KR" altLang="en-US" dirty="0" smtClean="0"/>
              <a:t>리더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9876" y="3404566"/>
            <a:ext cx="156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DM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리더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- 3.2M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69753" y="355538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444868" y="3592406"/>
            <a:ext cx="153268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446561" y="3462555"/>
            <a:ext cx="0" cy="15909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91600" y="3462555"/>
            <a:ext cx="153268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91600" y="3462555"/>
            <a:ext cx="0" cy="167130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91600" y="5133860"/>
            <a:ext cx="153268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821" y="101486"/>
            <a:ext cx="3822623" cy="4790004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0577887" y="796473"/>
            <a:ext cx="0" cy="15909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577887" y="932004"/>
            <a:ext cx="174576" cy="9103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10577887" y="628961"/>
            <a:ext cx="87288" cy="1675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179585" y="374573"/>
            <a:ext cx="506776" cy="30509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449937" y="388848"/>
            <a:ext cx="1753839" cy="243147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459715" y="2798524"/>
            <a:ext cx="274343" cy="15673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534286" y="1058059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3330" y="773871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15160" y="618017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4145" y="276431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70225" y="1304280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82783" y="4175097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6000" y="3204609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52068" y="3272138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68234" y="3675923"/>
            <a:ext cx="800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105+70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8776" y="5133859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04160" y="2921757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71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</a:t>
            </a:r>
            <a:r>
              <a:rPr lang="ko-KR" altLang="en-US" dirty="0" smtClean="0"/>
              <a:t>리더</a:t>
            </a:r>
            <a:r>
              <a:rPr lang="en-US" altLang="ko-KR" dirty="0" smtClean="0"/>
              <a:t>(COGNEX-DataMen290)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246927" cy="2791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1690688"/>
            <a:ext cx="3809084" cy="4315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85" y="1690688"/>
            <a:ext cx="3951534" cy="3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전선의 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형태별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절연전선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나전선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절연체가 없는 전선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 이상의 절연체가 꼬아져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가벼운 고무재질로 감싼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절연선을 다시 </a:t>
            </a:r>
            <a:r>
              <a:rPr lang="ko-KR" altLang="en-US" dirty="0" err="1" smtClean="0"/>
              <a:t>시스로</a:t>
            </a:r>
            <a:r>
              <a:rPr lang="ko-KR" altLang="en-US" dirty="0" smtClean="0"/>
              <a:t> 덮은 전선</a:t>
            </a:r>
            <a:endParaRPr lang="en-US" altLang="ko-KR" dirty="0" smtClean="0"/>
          </a:p>
          <a:p>
            <a:r>
              <a:rPr lang="ko-KR" altLang="en-US" dirty="0" smtClean="0"/>
              <a:t>도체의 </a:t>
            </a:r>
            <a:r>
              <a:rPr lang="ko-KR" altLang="en-US" dirty="0" err="1" smtClean="0"/>
              <a:t>갯수별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70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핸드터치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8344" y="2840045"/>
            <a:ext cx="1582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FF00"/>
                </a:solidFill>
              </a:rPr>
              <a:t>핸드터치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– 4.1M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53035" y="308626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6" idx="4"/>
          </p:cNvCxnSpPr>
          <p:nvPr/>
        </p:nvCxnSpPr>
        <p:spPr>
          <a:xfrm>
            <a:off x="6890059" y="3160314"/>
            <a:ext cx="0" cy="35764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56111" y="3098092"/>
            <a:ext cx="89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410+600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294924" y="3501954"/>
            <a:ext cx="59676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294924" y="3517959"/>
            <a:ext cx="2690" cy="113192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7182" y="473888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14165" y="514215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53" y="1428999"/>
            <a:ext cx="4038257" cy="274721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 flipV="1">
            <a:off x="10898942" y="2963155"/>
            <a:ext cx="462855" cy="11851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10904627" y="2963155"/>
            <a:ext cx="15308" cy="34793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510580" y="3046622"/>
            <a:ext cx="89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94946" y="3086989"/>
            <a:ext cx="89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10919935" y="2929511"/>
            <a:ext cx="279578" cy="35851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51112" y="3320343"/>
            <a:ext cx="89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84481" y="3508130"/>
            <a:ext cx="89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9640057" y="2569057"/>
            <a:ext cx="1559456" cy="37381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419785" y="2493143"/>
            <a:ext cx="810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97260" y="3942968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35292" y="2247854"/>
            <a:ext cx="89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9014508" y="2416846"/>
            <a:ext cx="594674" cy="15259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 flipV="1">
            <a:off x="8983633" y="2143328"/>
            <a:ext cx="30875" cy="30535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922861" y="1975372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150218" y="3566564"/>
            <a:ext cx="0" cy="106988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923338" y="3514992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915956" y="4636447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891702" y="5058099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6150218" y="4646558"/>
            <a:ext cx="0" cy="39918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13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핸드터치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860927"/>
              </p:ext>
            </p:extLst>
          </p:nvPr>
        </p:nvGraphicFramePr>
        <p:xfrm>
          <a:off x="838200" y="1690694"/>
          <a:ext cx="5143500" cy="44801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/>
                <a:gridCol w="1016000"/>
                <a:gridCol w="406400"/>
                <a:gridCol w="1320800"/>
                <a:gridCol w="622300"/>
                <a:gridCol w="596900"/>
              </a:tblGrid>
              <a:tr h="2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길이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HAND TOUCH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20C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터미널 </a:t>
                      </a:r>
                      <a:r>
                        <a:rPr lang="en-US" altLang="ko-KR" sz="1100" u="none" strike="noStrike">
                          <a:effectLst/>
                        </a:rPr>
                        <a:t>1.5 x 4RING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EMS1-1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EMS1-2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X240A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X240B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X240D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X240E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14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167235" y="4713924"/>
            <a:ext cx="1066082" cy="1164438"/>
            <a:chOff x="10444770" y="3264764"/>
            <a:chExt cx="1284845" cy="152971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974" y="1690688"/>
            <a:ext cx="3627826" cy="2388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774" y="4079651"/>
            <a:ext cx="2041252" cy="21660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33317" y="6170855"/>
            <a:ext cx="4845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333333"/>
                </a:solidFill>
                <a:latin typeface="Helvetica" panose="020B0604020202020204" pitchFamily="34" charset="0"/>
              </a:rPr>
              <a:t>케이블 커넥터 및 아래의 외부 출력 인터페이스의 커넥터의 변환 어댑터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>
                <a:solidFill>
                  <a:srgbClr val="333333"/>
                </a:solidFill>
                <a:latin typeface="Helvetica" panose="020B0604020202020204" pitchFamily="34" charset="0"/>
              </a:rPr>
              <a:t>시리얼</a:t>
            </a:r>
            <a:r>
              <a:rPr lang="en-US" altLang="ko-KR" sz="1000" dirty="0">
                <a:solidFill>
                  <a:srgbClr val="333333"/>
                </a:solidFill>
                <a:latin typeface="Helvetica" panose="020B0604020202020204" pitchFamily="34" charset="0"/>
              </a:rPr>
              <a:t>: D-Sub 9 pin (plug), Ethernet: modular jack (RJ-45), Others: terminal block.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9786026" y="5685003"/>
            <a:ext cx="1907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변환 </a:t>
            </a:r>
            <a:r>
              <a:rPr lang="ko-KR" altLang="en-US" sz="1200" dirty="0" smtClean="0"/>
              <a:t>어댑터</a:t>
            </a:r>
            <a:endParaRPr lang="en-US" altLang="ko-KR" sz="1200" dirty="0" smtClean="0"/>
          </a:p>
          <a:p>
            <a:r>
              <a:rPr lang="en-US" altLang="ko-KR" sz="12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AGP3000H-ADPCOM-01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098928" y="3488192"/>
            <a:ext cx="1294039" cy="1157425"/>
            <a:chOff x="6098928" y="3488192"/>
            <a:chExt cx="1294039" cy="11574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167235" y="3419885"/>
              <a:ext cx="1157425" cy="129403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245332" y="4322452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7352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(GP4000H)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82646" cy="43513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846" y="1690688"/>
            <a:ext cx="7230521" cy="48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2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(Main </a:t>
            </a:r>
            <a:r>
              <a:rPr lang="en-US" altLang="ko-KR" dirty="0" smtClean="0"/>
              <a:t>Air)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8100" y="2361717"/>
            <a:ext cx="1582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Main Air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– 4.2M 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29015" y="263457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846536" y="2671598"/>
            <a:ext cx="0" cy="25193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6290631" y="2912517"/>
            <a:ext cx="56836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752" y="175853"/>
            <a:ext cx="3905795" cy="4324954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 flipV="1">
            <a:off x="9344632" y="3415366"/>
            <a:ext cx="1" cy="58593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10044649" y="3703846"/>
            <a:ext cx="0" cy="29744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10485324" y="3267961"/>
            <a:ext cx="0" cy="73333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9344631" y="3993183"/>
            <a:ext cx="111592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510093" y="3755072"/>
            <a:ext cx="933698" cy="2462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6262268" y="3517053"/>
            <a:ext cx="0" cy="112056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25050" y="506362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6150218" y="4646558"/>
            <a:ext cx="0" cy="399180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37182" y="4738883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6258036" y="2912517"/>
            <a:ext cx="7260" cy="60247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73112" y="3841797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923338" y="3514992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915956" y="4636447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891702" y="5058099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150218" y="3566564"/>
            <a:ext cx="0" cy="1069883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923338" y="2907462"/>
            <a:ext cx="333359" cy="2967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62455" y="306851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6147084" y="2895024"/>
            <a:ext cx="0" cy="619968"/>
          </a:xfrm>
          <a:prstGeom prst="straightConnector1">
            <a:avLst/>
          </a:prstGeom>
          <a:ln w="158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01260" y="292609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07621" y="269424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309881" y="329180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92980" y="404441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12283" y="4004829"/>
            <a:ext cx="1235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700+1300+768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11441057" y="3485902"/>
            <a:ext cx="0" cy="29744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447415" y="345762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592980" y="3660730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129567" y="334262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75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en-US" altLang="ko-KR" dirty="0"/>
              <a:t>Main Air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4431" y="1690688"/>
            <a:ext cx="3639369" cy="2928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4431" y="2977954"/>
            <a:ext cx="767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9829" y="2750020"/>
            <a:ext cx="767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6636" y="3541886"/>
            <a:ext cx="767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28866" y="2461245"/>
            <a:ext cx="767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51794"/>
              </p:ext>
            </p:extLst>
          </p:nvPr>
        </p:nvGraphicFramePr>
        <p:xfrm>
          <a:off x="838200" y="1690688"/>
          <a:ext cx="6656228" cy="4351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4202"/>
                <a:gridCol w="1423510"/>
                <a:gridCol w="569404"/>
                <a:gridCol w="1700304"/>
                <a:gridCol w="569404"/>
                <a:gridCol w="569404"/>
              </a:tblGrid>
              <a:tr h="213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길이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 FRAME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UTIL BOX#1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12C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3P x 6EA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X2411O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X2412O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13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X2413O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LOAER FRAME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MAIN AIR#1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4C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3P x 2EA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X2414O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13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LOAER FRAME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MAIN AIR#2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4C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3P x 2EA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05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X2415O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  <a:tr h="213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N24VL2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9966409" y="4651181"/>
            <a:ext cx="2059298" cy="1994962"/>
            <a:chOff x="10043848" y="4708354"/>
            <a:chExt cx="2059298" cy="19949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324" y="4708354"/>
              <a:ext cx="1281043" cy="102246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4281" y="5606153"/>
              <a:ext cx="930171" cy="871755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043848" y="5606154"/>
              <a:ext cx="1250315" cy="896041"/>
              <a:chOff x="10043848" y="5606154"/>
              <a:chExt cx="1250315" cy="89604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3848" y="5606154"/>
                <a:ext cx="930171" cy="87175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 rot="2243658">
                <a:off x="10452272" y="6453620"/>
                <a:ext cx="678785" cy="48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2243658">
                <a:off x="10514914" y="6340916"/>
                <a:ext cx="678785" cy="48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2243658">
                <a:off x="10615378" y="6228212"/>
                <a:ext cx="678785" cy="4857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 rot="2243658">
              <a:off x="11424361" y="6284565"/>
              <a:ext cx="678785" cy="485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91348" y="6333984"/>
              <a:ext cx="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789976" y="6072302"/>
              <a:ext cx="26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X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40268">
            <a:off x="8156422" y="4725620"/>
            <a:ext cx="1147993" cy="14109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45" y="5774388"/>
            <a:ext cx="930171" cy="8717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410022" y="6278097"/>
            <a:ext cx="95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6ea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201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en-US" altLang="ko-KR" dirty="0"/>
              <a:t>Main Air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558" y="1690688"/>
            <a:ext cx="4094242" cy="2830508"/>
          </a:xfrm>
          <a:prstGeom prst="rect">
            <a:avLst/>
          </a:prstGeom>
        </p:spPr>
      </p:pic>
      <p:pic>
        <p:nvPicPr>
          <p:cNvPr id="9218" name="Picture 2" descr="eleparts,엘레파츠,ISE30A-01-N-L,Digital pressure switch,NPN,w/l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58" y="4725911"/>
            <a:ext cx="2103331" cy="14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1101"/>
            <a:ext cx="5307740" cy="3339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5077" y="1828800"/>
            <a:ext cx="290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F02-202-011-F10C</a:t>
            </a:r>
          </a:p>
          <a:p>
            <a:r>
              <a:rPr lang="en-US" altLang="ko-KR" dirty="0" smtClean="0"/>
              <a:t>Flow Range 0~2000L/min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619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</a:t>
            </a:r>
            <a:r>
              <a:rPr lang="en-US" altLang="ko-KR" dirty="0" smtClean="0"/>
              <a:t>EFEM-</a:t>
            </a:r>
            <a:r>
              <a:rPr lang="ko-KR" altLang="en-US" dirty="0" smtClean="0"/>
              <a:t>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6857553" y="2682615"/>
            <a:ext cx="0" cy="25193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9476" y="2275318"/>
            <a:ext cx="1582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EFEM(</a:t>
            </a:r>
            <a:r>
              <a:rPr lang="ko-KR" altLang="en-US" sz="1400" b="1" dirty="0">
                <a:solidFill>
                  <a:srgbClr val="FFFF00"/>
                </a:solidFill>
              </a:rPr>
              <a:t>우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)– 6.1M 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956203" y="260856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657547" y="2611201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5"/>
          </p:cNvCxnSpPr>
          <p:nvPr/>
        </p:nvCxnSpPr>
        <p:spPr>
          <a:xfrm flipH="1">
            <a:off x="6828606" y="2671771"/>
            <a:ext cx="190801" cy="108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418" y="138933"/>
            <a:ext cx="4106708" cy="4123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2423" y="2326396"/>
            <a:ext cx="1582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EFEM(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좌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)– 6.1M 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9622787" y="1107202"/>
            <a:ext cx="0" cy="263853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9649884" y="3646583"/>
            <a:ext cx="151964" cy="8009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9395330" y="1107202"/>
            <a:ext cx="22745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9784316" y="3641081"/>
            <a:ext cx="935096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0778423" y="3382958"/>
            <a:ext cx="1096624" cy="29641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1875047" y="3152276"/>
            <a:ext cx="0" cy="25193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6224069" y="2934551"/>
            <a:ext cx="633484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225096" y="2894360"/>
            <a:ext cx="0" cy="222848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6224069" y="5095481"/>
            <a:ext cx="190801" cy="108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61894" y="516303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44989" y="3864860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2770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074285" y="3556264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2770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491189" y="3060711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57177" y="368104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94417" y="368104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37100" y="2407297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77512" y="1086427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98650" y="2620670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72691" y="2820324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77062" y="2983625"/>
            <a:ext cx="83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290+710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29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en-US" altLang="ko-KR" dirty="0"/>
              <a:t>EFEM-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 smtClean="0"/>
              <a:t>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7370" y="1690688"/>
            <a:ext cx="4152830" cy="2212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37987" y="246239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98410" y="2550679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5551" y="262034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Y341A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90846" y="270862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Y341B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14635" y="3903113"/>
            <a:ext cx="2785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EFEM-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 smtClean="0"/>
              <a:t>우 </a:t>
            </a:r>
            <a:r>
              <a:rPr lang="en-US" altLang="ko-KR" dirty="0" smtClean="0"/>
              <a:t>Door sensor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74485"/>
              </p:ext>
            </p:extLst>
          </p:nvPr>
        </p:nvGraphicFramePr>
        <p:xfrm>
          <a:off x="838200" y="1690688"/>
          <a:ext cx="6668352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7525"/>
                <a:gridCol w="1426103"/>
                <a:gridCol w="570441"/>
                <a:gridCol w="1703401"/>
                <a:gridCol w="570441"/>
                <a:gridCol w="570441"/>
              </a:tblGrid>
              <a:tr h="21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길이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 FRAME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DOOR#1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4P x 2EA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SD00L1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SD00L2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Y341A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1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 FRAME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DOOR#2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4P x 2EA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SD00L1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SD00L2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SD01L1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SD01L2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X241C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Y341B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1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608215" y="5378658"/>
            <a:ext cx="930171" cy="1073464"/>
            <a:chOff x="5140432" y="5294102"/>
            <a:chExt cx="930171" cy="107346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39204" y="5399828"/>
            <a:ext cx="930171" cy="1073464"/>
            <a:chOff x="5140432" y="5294102"/>
            <a:chExt cx="930171" cy="10734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607370" y="4346506"/>
            <a:ext cx="1496920" cy="1107003"/>
            <a:chOff x="7607370" y="4346506"/>
            <a:chExt cx="1496920" cy="11070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7370" y="4346506"/>
              <a:ext cx="1496920" cy="110700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7607370" y="4972637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035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GS-71N5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88839"/>
            <a:ext cx="3022270" cy="2424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2951"/>
            <a:ext cx="3029631" cy="2137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688839"/>
            <a:ext cx="3036215" cy="50270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176" y="1688839"/>
            <a:ext cx="3153939" cy="5027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5125"/>
            <a:ext cx="4152830" cy="13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63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(Loader </a:t>
            </a:r>
            <a:r>
              <a:rPr lang="ko-KR" altLang="en-US" dirty="0" err="1"/>
              <a:t>전장부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 flipV="1">
            <a:off x="6322979" y="5208728"/>
            <a:ext cx="301163" cy="1387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6574275" y="532424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732374" y="5315836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6786967" y="5190612"/>
            <a:ext cx="323952" cy="16973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34137" y="4992876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4008" y="5005799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0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배선 색상 색깔 순서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저항 색상을 </a:t>
            </a:r>
            <a:r>
              <a:rPr lang="ko-KR" altLang="en-US" dirty="0" smtClean="0"/>
              <a:t>따라 씀</a:t>
            </a:r>
            <a:endParaRPr lang="en-US" altLang="ko-KR" dirty="0" smtClean="0"/>
          </a:p>
          <a:p>
            <a:pPr lvl="1"/>
            <a:r>
              <a:rPr lang="ko-KR" altLang="en-US" b="1" dirty="0" err="1"/>
              <a:t>흑갈적등황녹청자회백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https://blog.kakaocdn.net/dna/rtD0Y/btseKcFvq9o/AAAAAAAAAAAAAAAAAAAAAOIZgIsVQOlUx6XRYxw5YKJITCE6mdVD9C8N3ASJq0Xr/img.png?credential=yqXZFxpELC7KVnFOS48ylbz2pIh7yKj8&amp;expires=1751295599&amp;allow_ip=&amp;allow_referer=&amp;signature=ldrFmr68f%2Bz%2BMVW1MPfNPh4qZ0o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40" y="2763078"/>
            <a:ext cx="3760222" cy="38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48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en-US" altLang="ko-KR" dirty="0"/>
              <a:t>Loader </a:t>
            </a:r>
            <a:r>
              <a:rPr lang="ko-KR" altLang="en-US" dirty="0" err="1" smtClean="0"/>
              <a:t>전장부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60" y="1825625"/>
            <a:ext cx="2297440" cy="2511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2023" y="2512004"/>
            <a:ext cx="617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40058" y="2656704"/>
            <a:ext cx="61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X241F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92884" y="4303668"/>
            <a:ext cx="1668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Loader </a:t>
            </a:r>
            <a:r>
              <a:rPr lang="ko-KR" altLang="en-US" dirty="0" err="1" smtClean="0"/>
              <a:t>전장부</a:t>
            </a:r>
            <a:endParaRPr lang="en-US" altLang="ko-KR" dirty="0" smtClean="0"/>
          </a:p>
          <a:p>
            <a:r>
              <a:rPr lang="en-US" altLang="ko-KR" dirty="0" smtClean="0"/>
              <a:t>Door sensor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249" y="3143823"/>
            <a:ext cx="1817302" cy="222978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35249" y="5370427"/>
            <a:ext cx="1817301" cy="111549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68132"/>
              </p:ext>
            </p:extLst>
          </p:nvPr>
        </p:nvGraphicFramePr>
        <p:xfrm>
          <a:off x="838200" y="1851601"/>
          <a:ext cx="8013699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6230"/>
                <a:gridCol w="1713821"/>
                <a:gridCol w="685528"/>
                <a:gridCol w="2047064"/>
                <a:gridCol w="685528"/>
                <a:gridCol w="685528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NAME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CABLE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길이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M)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CONETOR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COLOR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LABEL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LOADER FRAME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BOX DOOR#1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20AWG x 2C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터미널 </a:t>
                      </a:r>
                      <a:r>
                        <a:rPr lang="en-US" altLang="ko-KR" sz="1300" u="none" strike="noStrike">
                          <a:effectLst/>
                        </a:rPr>
                        <a:t>1.5 x 4RING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X241E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5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LOADER FRAME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BOX DOOR#2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20AWG x 2C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터미널 </a:t>
                      </a:r>
                      <a:r>
                        <a:rPr lang="en-US" altLang="ko-KR" sz="1300" u="none" strike="noStrike">
                          <a:effectLst/>
                        </a:rPr>
                        <a:t>1.5 x 4RING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X241F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N24VL2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029918" y="3269814"/>
            <a:ext cx="1066082" cy="1164438"/>
            <a:chOff x="10444770" y="3264764"/>
            <a:chExt cx="1284845" cy="152971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8522" y="3264764"/>
              <a:ext cx="1141093" cy="116582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444770" y="4430586"/>
              <a:ext cx="1225241" cy="363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Ring </a:t>
              </a:r>
              <a:r>
                <a:rPr lang="ko-KR" altLang="en-US" sz="1200" dirty="0"/>
                <a:t>터미널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15657" y="3269814"/>
            <a:ext cx="1610452" cy="1374526"/>
            <a:chOff x="3315657" y="3269814"/>
            <a:chExt cx="1610452" cy="137452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5657" y="3269814"/>
              <a:ext cx="1610452" cy="13745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495020" y="4043269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 Core</a:t>
              </a:r>
              <a:endParaRPr lang="ko-KR" altLang="en-US" dirty="0"/>
            </a:p>
          </p:txBody>
        </p:sp>
      </p:grpSp>
      <p:cxnSp>
        <p:nvCxnSpPr>
          <p:cNvPr id="16" name="직선 연결선 15"/>
          <p:cNvCxnSpPr/>
          <p:nvPr/>
        </p:nvCxnSpPr>
        <p:spPr>
          <a:xfrm flipH="1" flipV="1">
            <a:off x="9491978" y="2482820"/>
            <a:ext cx="469257" cy="9719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933938" y="255011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10420775" y="2682154"/>
            <a:ext cx="881416" cy="13910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0375898" y="261227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652069" y="2492760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679" y="2299790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25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(Index </a:t>
            </a:r>
            <a:r>
              <a:rPr lang="ko-KR" altLang="en-US" dirty="0" smtClean="0"/>
              <a:t>제품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6" y="151078"/>
            <a:ext cx="3901246" cy="3671473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 flipH="1" flipV="1">
            <a:off x="9820720" y="1257346"/>
            <a:ext cx="9342" cy="86258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748304" y="1237841"/>
            <a:ext cx="440963" cy="25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9650524" y="1645188"/>
            <a:ext cx="0" cy="18483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830062" y="2143192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5" name="직선 연결선 44"/>
          <p:cNvCxnSpPr>
            <a:stCxn id="96" idx="3"/>
          </p:cNvCxnSpPr>
          <p:nvPr/>
        </p:nvCxnSpPr>
        <p:spPr>
          <a:xfrm flipH="1">
            <a:off x="9644963" y="1497309"/>
            <a:ext cx="314365" cy="15944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32921" y="932966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08229" y="2183109"/>
            <a:ext cx="101601" cy="23254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108038" y="2343966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9845151" y="2058822"/>
            <a:ext cx="151254" cy="8093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56" y="3038508"/>
            <a:ext cx="3753850" cy="3633168"/>
          </a:xfrm>
          <a:prstGeom prst="rect">
            <a:avLst/>
          </a:prstGeom>
        </p:spPr>
      </p:pic>
      <p:cxnSp>
        <p:nvCxnSpPr>
          <p:cNvPr id="57" name="직선 연결선 56"/>
          <p:cNvCxnSpPr/>
          <p:nvPr/>
        </p:nvCxnSpPr>
        <p:spPr>
          <a:xfrm flipH="1">
            <a:off x="1800498" y="4643998"/>
            <a:ext cx="1764459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393863" y="4381221"/>
            <a:ext cx="440963" cy="25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1800498" y="4620615"/>
            <a:ext cx="1" cy="12576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710351" y="4841446"/>
            <a:ext cx="835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300+260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1152226" y="4934568"/>
            <a:ext cx="478894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138091" y="4742870"/>
            <a:ext cx="440963" cy="25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1138091" y="4901724"/>
            <a:ext cx="4277" cy="44036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49925" y="4963050"/>
            <a:ext cx="440963" cy="25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108402" y="5549319"/>
            <a:ext cx="68310" cy="90939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30485" y="6085875"/>
            <a:ext cx="446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490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119125" y="5549319"/>
            <a:ext cx="239447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82873" y="5323475"/>
            <a:ext cx="446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20093" y="5742623"/>
            <a:ext cx="446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>
                <a:solidFill>
                  <a:srgbClr val="FFFF00"/>
                </a:solidFill>
              </a:rPr>
              <a:t>210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1378948" y="5549898"/>
            <a:ext cx="16653" cy="33412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9830062" y="1125108"/>
            <a:ext cx="207934" cy="10425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 flipV="1">
            <a:off x="9682913" y="1825625"/>
            <a:ext cx="304022" cy="19842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89880" y="1862432"/>
            <a:ext cx="502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256407" y="1604385"/>
            <a:ext cx="419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406498" y="1374198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981433" y="1498975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9953731" y="1489506"/>
            <a:ext cx="5597" cy="20367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>
            <a:off x="9048530" y="1688636"/>
            <a:ext cx="923448" cy="50945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904262" y="1793791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654882" y="2271026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 flipV="1">
            <a:off x="9108038" y="2296665"/>
            <a:ext cx="199483" cy="11899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348299" y="4187695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10051305" y="915496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②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109" y="3797566"/>
            <a:ext cx="3175928" cy="3035577"/>
          </a:xfrm>
          <a:prstGeom prst="rect">
            <a:avLst/>
          </a:prstGeom>
        </p:spPr>
      </p:pic>
      <p:cxnSp>
        <p:nvCxnSpPr>
          <p:cNvPr id="117" name="직선 연결선 116"/>
          <p:cNvCxnSpPr/>
          <p:nvPr/>
        </p:nvCxnSpPr>
        <p:spPr>
          <a:xfrm flipV="1">
            <a:off x="9008229" y="4619893"/>
            <a:ext cx="66954" cy="11899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832715" y="4785423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130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H="1">
            <a:off x="8766571" y="4755586"/>
            <a:ext cx="271763" cy="3143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8694324" y="4743003"/>
            <a:ext cx="66954" cy="11899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8378768" y="4652523"/>
            <a:ext cx="358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709304" y="4478632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998397" y="5204736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>
            <a:off x="8686993" y="4845092"/>
            <a:ext cx="556009" cy="89009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H="1">
            <a:off x="9176005" y="5735182"/>
            <a:ext cx="94216" cy="10156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14556" y="5760631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>
            <a:off x="8816953" y="5345063"/>
            <a:ext cx="343367" cy="52726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8614372" y="5636837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915685" y="4252959"/>
            <a:ext cx="6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6988398" y="355538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연결선 140"/>
          <p:cNvCxnSpPr/>
          <p:nvPr/>
        </p:nvCxnSpPr>
        <p:spPr>
          <a:xfrm flipH="1">
            <a:off x="6509982" y="3592406"/>
            <a:ext cx="51544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482905" y="3560701"/>
            <a:ext cx="99004" cy="52677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6604011" y="4087475"/>
            <a:ext cx="6844" cy="58749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 flipH="1" flipV="1">
            <a:off x="6249123" y="4622291"/>
            <a:ext cx="349595" cy="1862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439633" y="3250242"/>
            <a:ext cx="904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</a:rPr>
              <a:t>①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3.1M</a:t>
            </a:r>
            <a:endParaRPr lang="ko-KR" altLang="en-US" sz="1200" dirty="0"/>
          </a:p>
        </p:txBody>
      </p:sp>
      <p:sp>
        <p:nvSpPr>
          <p:cNvPr id="159" name="TextBox 158"/>
          <p:cNvSpPr txBox="1"/>
          <p:nvPr/>
        </p:nvSpPr>
        <p:spPr>
          <a:xfrm>
            <a:off x="5831462" y="3550130"/>
            <a:ext cx="87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</a:rPr>
              <a:t>②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2.3M</a:t>
            </a:r>
            <a:endParaRPr lang="ko-KR" altLang="en-US" sz="1200" dirty="0"/>
          </a:p>
        </p:txBody>
      </p:sp>
      <p:sp>
        <p:nvSpPr>
          <p:cNvPr id="160" name="TextBox 159"/>
          <p:cNvSpPr txBox="1"/>
          <p:nvPr/>
        </p:nvSpPr>
        <p:spPr>
          <a:xfrm>
            <a:off x="6576493" y="4195762"/>
            <a:ext cx="698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</a:rPr>
              <a:t>③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1.4m</a:t>
            </a:r>
            <a:endParaRPr lang="ko-KR" altLang="en-US" sz="1200" dirty="0"/>
          </a:p>
        </p:txBody>
      </p:sp>
      <p:sp>
        <p:nvSpPr>
          <p:cNvPr id="161" name="TextBox 160"/>
          <p:cNvSpPr txBox="1"/>
          <p:nvPr/>
        </p:nvSpPr>
        <p:spPr>
          <a:xfrm>
            <a:off x="6277416" y="4623265"/>
            <a:ext cx="5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 flipV="1">
            <a:off x="6242521" y="4646558"/>
            <a:ext cx="6794" cy="41706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6265296" y="5063627"/>
            <a:ext cx="13372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125050" y="5063627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775347" y="4746375"/>
            <a:ext cx="43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768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0246" y="3633941"/>
            <a:ext cx="175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Index 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제품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– 8.3M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168" name="직선 연결선 167"/>
          <p:cNvCxnSpPr/>
          <p:nvPr/>
        </p:nvCxnSpPr>
        <p:spPr>
          <a:xfrm flipH="1">
            <a:off x="1607155" y="4734370"/>
            <a:ext cx="23071" cy="18368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 flipV="1">
            <a:off x="1594474" y="4746915"/>
            <a:ext cx="194359" cy="6812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849431" y="4655300"/>
            <a:ext cx="440963" cy="25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162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260310" y="4608760"/>
            <a:ext cx="440963" cy="25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255061" y="1680704"/>
            <a:ext cx="835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7030A0"/>
                </a:solidFill>
              </a:rPr>
              <a:t>300+260</a:t>
            </a:r>
            <a:endParaRPr lang="ko-KR" altLang="en-US" sz="1000" b="1" dirty="0">
              <a:solidFill>
                <a:srgbClr val="7030A0"/>
              </a:solidFill>
            </a:endParaRPr>
          </a:p>
        </p:txBody>
      </p:sp>
      <p:cxnSp>
        <p:nvCxnSpPr>
          <p:cNvPr id="182" name="직선 연결선 181"/>
          <p:cNvCxnSpPr/>
          <p:nvPr/>
        </p:nvCxnSpPr>
        <p:spPr>
          <a:xfrm flipH="1">
            <a:off x="10296452" y="1937796"/>
            <a:ext cx="151254" cy="80932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0264279" y="2006210"/>
            <a:ext cx="188133" cy="133544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540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(Loader </a:t>
            </a:r>
            <a:r>
              <a:rPr lang="en-US" altLang="ko-KR" dirty="0" smtClean="0"/>
              <a:t>Index)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81" y="1588477"/>
            <a:ext cx="3042119" cy="239682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146673" y="4103148"/>
            <a:ext cx="2207127" cy="2441367"/>
            <a:chOff x="6934188" y="1690688"/>
            <a:chExt cx="4125109" cy="43304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188" y="1690688"/>
              <a:ext cx="4125109" cy="433045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8822724" y="4036411"/>
              <a:ext cx="556054" cy="60915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0000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613558" y="4188698"/>
              <a:ext cx="246174" cy="45686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0000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으로 구부러진 화살표 15"/>
            <p:cNvSpPr/>
            <p:nvPr/>
          </p:nvSpPr>
          <p:spPr>
            <a:xfrm rot="157705">
              <a:off x="8620816" y="3772733"/>
              <a:ext cx="442569" cy="406030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 flipV="1">
              <a:off x="9669219" y="3521676"/>
              <a:ext cx="122523" cy="61252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963440" y="3699550"/>
              <a:ext cx="460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2000" b="1" dirty="0" smtClean="0">
                  <a:solidFill>
                    <a:srgbClr val="FFFF00"/>
                  </a:solidFill>
                </a:rPr>
                <a:t>θ</a:t>
              </a:r>
              <a:endParaRPr lang="ko-KR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30480" y="4036411"/>
              <a:ext cx="460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</a:rPr>
                <a:t>Z</a:t>
              </a:r>
              <a:endParaRPr lang="ko-KR" altLang="en-US" sz="20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H="1" flipV="1">
            <a:off x="10577441" y="3139462"/>
            <a:ext cx="367926" cy="1569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9924407" y="3080019"/>
            <a:ext cx="502205" cy="2747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9553" y="3074408"/>
            <a:ext cx="423631" cy="43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Y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79098" y="2924113"/>
            <a:ext cx="423631" cy="43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X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10594"/>
              </p:ext>
            </p:extLst>
          </p:nvPr>
        </p:nvGraphicFramePr>
        <p:xfrm>
          <a:off x="838200" y="1588483"/>
          <a:ext cx="4794114" cy="5104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790"/>
                <a:gridCol w="1082005"/>
                <a:gridCol w="449448"/>
                <a:gridCol w="1106975"/>
                <a:gridCol w="449448"/>
                <a:gridCol w="449448"/>
              </a:tblGrid>
              <a:tr h="107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NAME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CABLE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길이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en-US" sz="500" u="none" strike="noStrike">
                          <a:effectLst/>
                        </a:rPr>
                        <a:t>M)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CONETOR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COLOR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LABEL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INDEX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X 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INDEX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Y 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12C(</a:t>
                      </a:r>
                      <a:r>
                        <a:rPr lang="ko-KR" altLang="en-US" sz="500" u="none" strike="noStrike">
                          <a:effectLst/>
                        </a:rPr>
                        <a:t>무빙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INDEX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Z 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12C(</a:t>
                      </a:r>
                      <a:r>
                        <a:rPr lang="ko-KR" altLang="en-US" sz="500" u="none" strike="noStrike">
                          <a:effectLst/>
                        </a:rPr>
                        <a:t>무빙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LOADER INDEX</a:t>
                      </a:r>
                      <a:br>
                        <a:rPr lang="en-US" sz="500" u="none" strike="noStrike">
                          <a:effectLst/>
                        </a:rPr>
                      </a:br>
                      <a:r>
                        <a:rPr lang="en-US" sz="500" u="none" strike="noStrike">
                          <a:effectLst/>
                        </a:rPr>
                        <a:t>T LIMIT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24AWG x 12C(</a:t>
                      </a:r>
                      <a:r>
                        <a:rPr lang="ko-KR" altLang="en-US" sz="500" u="none" strike="noStrike">
                          <a:effectLst/>
                        </a:rPr>
                        <a:t>무빙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ECON 4P X 3EA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/ </a:t>
                      </a:r>
                      <a:r>
                        <a:rPr lang="ko-KR" altLang="en-US" sz="500" u="none" strike="noStrike">
                          <a:effectLst/>
                        </a:rPr>
                        <a:t>한쪽 오픈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POS8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녹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ORG8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SPARE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NEG8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3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N24VL2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  <a:tr h="10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연청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</a:rPr>
                        <a:t>P24VL2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2" marR="3402" marT="340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7769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(Loader Index Sensor#1)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068" y="1690688"/>
            <a:ext cx="4917840" cy="266730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93019"/>
              </p:ext>
            </p:extLst>
          </p:nvPr>
        </p:nvGraphicFramePr>
        <p:xfrm>
          <a:off x="838200" y="1690688"/>
          <a:ext cx="5791196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389"/>
                <a:gridCol w="1470948"/>
                <a:gridCol w="539700"/>
                <a:gridCol w="1388935"/>
                <a:gridCol w="571448"/>
                <a:gridCol w="613776"/>
              </a:tblGrid>
              <a:tr h="2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길이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 INDEX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SENSOR#1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20C(</a:t>
                      </a:r>
                      <a:r>
                        <a:rPr lang="ko-KR" altLang="en-US" sz="1100" u="none" strike="noStrike">
                          <a:effectLst/>
                        </a:rPr>
                        <a:t>무빙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3P X 6EA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14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60166" y="265500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3564" y="204973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3131" y="329703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X2602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9905" y="237075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24655" y="3942534"/>
            <a:ext cx="566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73855" y="3016251"/>
            <a:ext cx="558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974487" y="4932622"/>
            <a:ext cx="930171" cy="1073464"/>
            <a:chOff x="5140432" y="5294102"/>
            <a:chExt cx="930171" cy="10734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728380" y="5621365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6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96" y="4712047"/>
            <a:ext cx="1157425" cy="12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6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Sensor#1)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4263774" cy="2414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5072"/>
            <a:ext cx="4263775" cy="2440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75" y="1690688"/>
            <a:ext cx="3186906" cy="2456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550" y="4146416"/>
            <a:ext cx="3154331" cy="2399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456" y="1690688"/>
            <a:ext cx="3319507" cy="265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56" y="4347088"/>
            <a:ext cx="1531980" cy="24027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012" y="4347088"/>
            <a:ext cx="1792808" cy="24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4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</a:t>
            </a:r>
            <a:r>
              <a:rPr lang="en-US" altLang="ko-KR" dirty="0" smtClean="0"/>
              <a:t>Sensor#2)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7539" y="1690688"/>
            <a:ext cx="3914834" cy="2227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4642" y="2709496"/>
            <a:ext cx="562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X2604</a:t>
            </a:r>
            <a:endParaRPr lang="ko-KR" altLang="en-US" sz="1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716844" y="2709496"/>
            <a:ext cx="55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X2605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732930" y="3069525"/>
            <a:ext cx="562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Y3602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32929" y="3277512"/>
            <a:ext cx="562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Y3603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339115" y="3069525"/>
            <a:ext cx="562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Y3604</a:t>
            </a:r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43334" y="3243414"/>
            <a:ext cx="562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Y3605</a:t>
            </a:r>
            <a:endParaRPr lang="ko-KR" altLang="en-US" sz="1000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450742"/>
              </p:ext>
            </p:extLst>
          </p:nvPr>
        </p:nvGraphicFramePr>
        <p:xfrm>
          <a:off x="838200" y="1690688"/>
          <a:ext cx="5791196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389"/>
                <a:gridCol w="1470948"/>
                <a:gridCol w="539700"/>
                <a:gridCol w="1388935"/>
                <a:gridCol w="571448"/>
                <a:gridCol w="613776"/>
              </a:tblGrid>
              <a:tr h="2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길이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 INDEX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SENSOR#2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24AWG x 20C(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무빙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ECON 4P X 3EA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ECON 3P X 4EA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X2604O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X2605O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LIPRI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LIPRO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Y3602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Y3603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청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자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Y3604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0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P24VL2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  <a:tr h="214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Y3605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40" marR="7940" marT="7940" marB="0" anchor="ctr"/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974487" y="4932622"/>
            <a:ext cx="930171" cy="1073464"/>
            <a:chOff x="5140432" y="5294102"/>
            <a:chExt cx="930171" cy="10734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728380" y="5621365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4</a:t>
            </a:r>
            <a:endParaRPr lang="ko-KR" altLang="en-US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379520" y="4970848"/>
            <a:ext cx="1498686" cy="941251"/>
            <a:chOff x="9379520" y="4970848"/>
            <a:chExt cx="1498686" cy="94125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520" y="4970848"/>
              <a:ext cx="1498686" cy="81979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9716844" y="5696655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</a:t>
              </a:r>
              <a:r>
                <a:rPr lang="en-US" altLang="ko-KR" sz="800" dirty="0" smtClean="0"/>
                <a:t>4P </a:t>
              </a:r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10439" y="5665877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3</a:t>
            </a:r>
            <a:endParaRPr lang="ko-KR" altLang="en-US" sz="12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704457" y="4867291"/>
            <a:ext cx="1294039" cy="1157425"/>
            <a:chOff x="6704457" y="4867291"/>
            <a:chExt cx="1294039" cy="115742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772764" y="4798984"/>
              <a:ext cx="1157425" cy="1294039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6790734" y="5558155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20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302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</a:t>
            </a:r>
            <a:r>
              <a:rPr lang="en-US" altLang="ko-KR" dirty="0" smtClean="0"/>
              <a:t>Sensor#2)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29560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32" y="1690688"/>
            <a:ext cx="4239463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567" y="1690688"/>
            <a:ext cx="3497860" cy="1293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395" y="2984417"/>
            <a:ext cx="1757600" cy="33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65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Sensor#2)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87545" cy="19480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0670"/>
            <a:ext cx="2674257" cy="29895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746" y="1671866"/>
            <a:ext cx="3463472" cy="4148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18" y="1690688"/>
            <a:ext cx="37513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468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(Loader Index Inner Cover)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409720" y="347944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 flipV="1">
            <a:off x="6291213" y="3527180"/>
            <a:ext cx="586242" cy="1208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269173" y="3527180"/>
            <a:ext cx="44078" cy="1569059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269173" y="5085395"/>
            <a:ext cx="190802" cy="1084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1894" y="516303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081" y="1429966"/>
            <a:ext cx="3103555" cy="495847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H="1">
            <a:off x="9341249" y="1690688"/>
            <a:ext cx="1466181" cy="5875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9304224" y="175157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807431" y="1720063"/>
            <a:ext cx="37024" cy="44569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 flipV="1">
            <a:off x="9207712" y="6021421"/>
            <a:ext cx="1636744" cy="17065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169985" y="1736547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01128" y="1715803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H="1" flipV="1">
            <a:off x="9370354" y="4492639"/>
            <a:ext cx="1474101" cy="7618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0172679" y="4492535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372248" y="444096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531118" y="448143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63516" y="3160568"/>
            <a:ext cx="2375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FF00"/>
                </a:solidFill>
              </a:rPr>
              <a:t>Index Inner Cover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: 5.6M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46712" y="1478288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50628" y="334523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1770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26084" y="5836895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00284" y="462050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4951" y="3546754"/>
            <a:ext cx="162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750+1770+660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94873" y="4154144"/>
            <a:ext cx="5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2100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129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094" cy="1325563"/>
          </a:xfrm>
        </p:spPr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</a:t>
            </a:r>
            <a:r>
              <a:rPr lang="en-US" altLang="ko-KR" dirty="0" smtClean="0"/>
              <a:t>Index Inner Cover)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2715" y="1690688"/>
            <a:ext cx="2521085" cy="43928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36528"/>
              </p:ext>
            </p:extLst>
          </p:nvPr>
        </p:nvGraphicFramePr>
        <p:xfrm>
          <a:off x="838200" y="1690688"/>
          <a:ext cx="5780649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192"/>
                <a:gridCol w="1468269"/>
                <a:gridCol w="538717"/>
                <a:gridCol w="1386405"/>
                <a:gridCol w="570407"/>
                <a:gridCol w="612659"/>
              </a:tblGrid>
              <a:tr h="21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길이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n-US" sz="1100" u="none" strike="noStrike">
                          <a:effectLst/>
                        </a:rPr>
                        <a:t>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CONETOR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sv-SE" sz="1100" u="none" strike="noStrike">
                          <a:effectLst/>
                        </a:rPr>
                        <a:t>LOADER INDEX</a:t>
                      </a:r>
                      <a:br>
                        <a:rPr lang="sv-SE" sz="1100" u="none" strike="noStrike">
                          <a:effectLst/>
                        </a:rPr>
                      </a:br>
                      <a:r>
                        <a:rPr lang="sv-SE" sz="1100" u="none" strike="noStrike">
                          <a:effectLst/>
                        </a:rPr>
                        <a:t>L/R, ARM LIMIT</a:t>
                      </a:r>
                      <a:br>
                        <a:rPr lang="sv-SE" sz="1100" u="none" strike="noStrike">
                          <a:effectLst/>
                        </a:rPr>
                      </a:br>
                      <a:r>
                        <a:rPr lang="sv-SE" sz="1100" u="none" strike="noStrike">
                          <a:effectLst/>
                        </a:rPr>
                        <a:t>(UPPER)</a:t>
                      </a:r>
                      <a:endParaRPr lang="sv-SE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3P X 3EA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1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LOADER INDEX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L/R, ARM LIMIT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(DOWN)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24AWG x 10C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ECON 3P X 3EA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한쪽 오픈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X2619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06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N24VL2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  <a:tr h="21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SPARE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86243" y="228535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19208" y="2285356"/>
            <a:ext cx="56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87757" y="2274984"/>
            <a:ext cx="56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86242" y="476591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19208" y="4765909"/>
            <a:ext cx="56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87757" y="4765908"/>
            <a:ext cx="56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795610" y="2961967"/>
            <a:ext cx="930171" cy="1073464"/>
            <a:chOff x="5140432" y="5294102"/>
            <a:chExt cx="930171" cy="107346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45959" y="3758432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3</a:t>
            </a:r>
            <a:endParaRPr lang="ko-KR" altLang="en-US" sz="1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07757" y="5165789"/>
            <a:ext cx="930171" cy="1073464"/>
            <a:chOff x="5140432" y="5294102"/>
            <a:chExt cx="930171" cy="107346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458106" y="5962254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3</a:t>
            </a:r>
            <a:endParaRPr lang="ko-KR" altLang="en-US" sz="12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734301" y="4092325"/>
            <a:ext cx="1496920" cy="1107003"/>
            <a:chOff x="6734301" y="4092325"/>
            <a:chExt cx="1496920" cy="11070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4301" y="4092325"/>
              <a:ext cx="1496920" cy="110700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6795610" y="4765908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34301" y="1854964"/>
            <a:ext cx="1496920" cy="1107003"/>
            <a:chOff x="6734301" y="1854964"/>
            <a:chExt cx="1496920" cy="11070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4301" y="1854964"/>
              <a:ext cx="1496920" cy="1107003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780312" y="2563462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33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전선 부하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487840" cy="4914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01" y="3784059"/>
            <a:ext cx="7107103" cy="2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466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3085" cy="1325563"/>
          </a:xfrm>
        </p:spPr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Inner Cover)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149" y="1690688"/>
            <a:ext cx="3424135" cy="4236160"/>
          </a:xfrm>
          <a:prstGeom prst="rect">
            <a:avLst/>
          </a:prstGeom>
        </p:spPr>
      </p:pic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897099"/>
              </p:ext>
            </p:extLst>
          </p:nvPr>
        </p:nvGraphicFramePr>
        <p:xfrm>
          <a:off x="838200" y="1690688"/>
          <a:ext cx="5543145" cy="28984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2248"/>
                <a:gridCol w="1265050"/>
                <a:gridCol w="389106"/>
                <a:gridCol w="1410511"/>
                <a:gridCol w="583659"/>
                <a:gridCol w="622571"/>
              </a:tblGrid>
              <a:tr h="208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NAME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CABLE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길이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M)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CONETOR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COLOR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LABEL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LOADER INDEX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REVERSE LIMIT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(LEFT)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6C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ECON 3P X 2EA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X261C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청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X261D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8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LOADER INDEX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REVERSE LIMIT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(RIGHT)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6C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ECON 3P X 2EA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X261C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04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청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X261D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8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N24VL2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328268" y="2606373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28267" y="277003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43834" y="307657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43833" y="324022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X261D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48220" y="2414297"/>
            <a:ext cx="930171" cy="1073464"/>
            <a:chOff x="5140432" y="5294102"/>
            <a:chExt cx="930171" cy="107346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98569" y="3209450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2</a:t>
            </a:r>
            <a:endParaRPr lang="ko-KR" altLang="en-US" sz="12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648220" y="4661604"/>
            <a:ext cx="930171" cy="1073464"/>
            <a:chOff x="5140432" y="5294102"/>
            <a:chExt cx="930171" cy="10734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98569" y="5456757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2</a:t>
            </a:r>
            <a:endParaRPr lang="ko-KR" altLang="en-US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6549291" y="3690462"/>
            <a:ext cx="1282800" cy="1041521"/>
            <a:chOff x="6549291" y="3690462"/>
            <a:chExt cx="1282800" cy="104152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291" y="3690462"/>
              <a:ext cx="1282800" cy="104152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568349" y="4259574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49291" y="1443155"/>
            <a:ext cx="1282800" cy="1041521"/>
            <a:chOff x="6549291" y="1443155"/>
            <a:chExt cx="1282800" cy="10415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291" y="1443155"/>
              <a:ext cx="1282800" cy="1041521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648220" y="2005772"/>
              <a:ext cx="49564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6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707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4447" cy="1325563"/>
          </a:xfrm>
        </p:spPr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(Loader Index Inner Cover)</a:t>
            </a:r>
            <a:endParaRPr lang="ko-KR" altLang="en-US" dirty="0"/>
          </a:p>
        </p:txBody>
      </p:sp>
      <p:pic>
        <p:nvPicPr>
          <p:cNvPr id="2050" name="Picture 2" descr="오므론 센서 앰프 내장형 광전스위치 E3Z-T61 2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190500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199" y="3298075"/>
            <a:ext cx="1905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오므론</a:t>
            </a: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센서</a:t>
            </a:r>
            <a:b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앰프 내장형 </a:t>
            </a:r>
            <a:r>
              <a:rPr lang="ko-KR" altLang="en-US" sz="12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광전스위치</a:t>
            </a:r>
            <a: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E3Z-T61</a:t>
            </a:r>
            <a:endParaRPr lang="en-US" altLang="ko-KR" sz="1200" b="1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82344"/>
            <a:ext cx="3769192" cy="2194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91" y="3982344"/>
            <a:ext cx="3686068" cy="26998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583" y="4070160"/>
            <a:ext cx="3566453" cy="18433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561" y="1518033"/>
            <a:ext cx="3963722" cy="22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5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3085" cy="1325563"/>
          </a:xfrm>
        </p:spPr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(IONIZER)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013869" y="4645927"/>
            <a:ext cx="844381" cy="878573"/>
            <a:chOff x="5140432" y="5294102"/>
            <a:chExt cx="930171" cy="10734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350616"/>
              </p:ext>
            </p:extLst>
          </p:nvPr>
        </p:nvGraphicFramePr>
        <p:xfrm>
          <a:off x="838199" y="1690688"/>
          <a:ext cx="5841999" cy="3387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939"/>
                <a:gridCol w="1180458"/>
                <a:gridCol w="431565"/>
                <a:gridCol w="1688183"/>
                <a:gridCol w="685427"/>
                <a:gridCol w="685427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NAME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CABLE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길이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M)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CONETOR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COLOR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LABEL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IONIZER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10C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MOLEX 8P x 1EA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X271D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X271E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X271F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Y371E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청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Y371F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자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회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SPARE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5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SPARE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IONIZER SOL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20AWG x 2C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ECON 3P x 1EA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Y371D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13" y="4648502"/>
            <a:ext cx="944531" cy="806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819713" y="2169290"/>
            <a:ext cx="1124137" cy="907286"/>
            <a:chOff x="6734301" y="1854964"/>
            <a:chExt cx="1496920" cy="110700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4301" y="1854964"/>
              <a:ext cx="1496920" cy="1107003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6780312" y="2563462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943850" y="2037425"/>
            <a:ext cx="914400" cy="1425081"/>
            <a:chOff x="10407826" y="2960639"/>
            <a:chExt cx="1284069" cy="176130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7826" y="2960639"/>
              <a:ext cx="1284069" cy="1361113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0527965" y="4303516"/>
              <a:ext cx="987465" cy="418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Molex </a:t>
              </a:r>
              <a:r>
                <a:rPr lang="en-US" altLang="ko-KR" sz="800" dirty="0" smtClean="0"/>
                <a:t>8pin</a:t>
              </a:r>
              <a:endParaRPr lang="en-US" altLang="ko-KR" sz="800" dirty="0"/>
            </a:p>
            <a:p>
              <a:r>
                <a:rPr lang="en-US" altLang="ko-KR" sz="800" dirty="0"/>
                <a:t>Connector</a:t>
              </a:r>
              <a:endParaRPr lang="ko-KR" altLang="en-US" sz="800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2" y="1690688"/>
            <a:ext cx="2743933" cy="253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04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/>
              <a:t>(IONIZER)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9"/>
            <a:ext cx="3209924" cy="22803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1081"/>
            <a:ext cx="4085843" cy="2639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43" y="1690688"/>
            <a:ext cx="4524757" cy="49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25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/>
              <a:t>(LOADER 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7176" y="2778117"/>
            <a:ext cx="208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FF00"/>
                </a:solidFill>
              </a:rPr>
              <a:t>로더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FF00"/>
                </a:solidFill>
              </a:rPr>
              <a:t>플립퍼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- 7.5M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684053" y="2894982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267887" y="2685787"/>
            <a:ext cx="264370" cy="1331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91600" y="2699105"/>
            <a:ext cx="0" cy="2434755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91600" y="5133860"/>
            <a:ext cx="153268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03274" y="3855517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8776" y="5133859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187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90" y="177182"/>
            <a:ext cx="2600283" cy="4441894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 flipH="1">
            <a:off x="10391367" y="1776773"/>
            <a:ext cx="24820" cy="71242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10299700" y="1633664"/>
            <a:ext cx="183334" cy="8328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299700" y="1690688"/>
            <a:ext cx="130635" cy="114597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10375900" y="2398129"/>
            <a:ext cx="328013" cy="5533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0653936" y="2397515"/>
            <a:ext cx="65444" cy="187847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203827" y="1454483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078919" y="1674770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45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28119" y="2036202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71019" y="2176801"/>
            <a:ext cx="402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20162" y="3292574"/>
            <a:ext cx="57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1100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83084" y="2442128"/>
            <a:ext cx="57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1760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5" y="3160715"/>
            <a:ext cx="4216251" cy="3397267"/>
          </a:xfrm>
          <a:prstGeom prst="rect">
            <a:avLst/>
          </a:prstGeom>
        </p:spPr>
      </p:pic>
      <p:cxnSp>
        <p:nvCxnSpPr>
          <p:cNvPr id="60" name="직선 연결선 59"/>
          <p:cNvCxnSpPr>
            <a:endCxn id="6" idx="3"/>
          </p:cNvCxnSpPr>
          <p:nvPr/>
        </p:nvCxnSpPr>
        <p:spPr>
          <a:xfrm>
            <a:off x="6543994" y="2685786"/>
            <a:ext cx="150903" cy="2724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0299700" y="4388075"/>
            <a:ext cx="57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=1760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V="1">
            <a:off x="1671527" y="3401851"/>
            <a:ext cx="2090998" cy="13833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405270" y="3292574"/>
            <a:ext cx="225224" cy="2049426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 flipV="1">
            <a:off x="1525306" y="5045257"/>
            <a:ext cx="108635" cy="22441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1039004" y="5032557"/>
            <a:ext cx="507650" cy="1296818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04022" y="6174134"/>
            <a:ext cx="334982" cy="15524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701299" y="5638800"/>
            <a:ext cx="234688" cy="53533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416392" y="3292574"/>
            <a:ext cx="192311" cy="12311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0003" y="3155630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68442" y="3171289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48490" y="3813910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57064" y="5443730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120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337768" y="5306714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260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230549" y="5675178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49789" y="6283885"/>
            <a:ext cx="585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140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762525" y="3231018"/>
            <a:ext cx="57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=2350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617060" y="2620469"/>
            <a:ext cx="57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2350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789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(LOADER 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91" y="1690688"/>
            <a:ext cx="2883930" cy="2668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1307" y="1738701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</a:rPr>
              <a:t>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0694121" y="2138811"/>
            <a:ext cx="17548" cy="7961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4841" y="3355892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59964" y="3959006"/>
            <a:ext cx="4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우</a:t>
            </a:r>
            <a:endParaRPr lang="ko-KR" altLang="en-US" sz="20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16486"/>
              </p:ext>
            </p:extLst>
          </p:nvPr>
        </p:nvGraphicFramePr>
        <p:xfrm>
          <a:off x="838200" y="1738701"/>
          <a:ext cx="7315200" cy="3238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7700"/>
                <a:gridCol w="1651000"/>
                <a:gridCol w="685800"/>
                <a:gridCol w="1689100"/>
                <a:gridCol w="685800"/>
                <a:gridCol w="6858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NAME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CABLE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길이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M)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CONETOR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COLOR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LABEL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LOADER FLIPPER</a:t>
                      </a:r>
                      <a:br>
                        <a:rPr lang="en-US" sz="1300" u="none" strike="noStrike">
                          <a:effectLst/>
                        </a:rPr>
                      </a:br>
                      <a:r>
                        <a:rPr lang="en-US" sz="1300" u="none" strike="noStrike">
                          <a:effectLst/>
                        </a:rPr>
                        <a:t>Z LIMIT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24AWG x 12C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ECON 4P x 3EA</a:t>
                      </a:r>
                      <a:br>
                        <a:rPr lang="en-US" altLang="ko-KR" sz="1300" u="none" strike="noStrike">
                          <a:effectLst/>
                        </a:rPr>
                      </a:br>
                      <a:r>
                        <a:rPr lang="en-US" altLang="ko-KR" sz="1300" u="none" strike="noStrike">
                          <a:effectLst/>
                        </a:rPr>
                        <a:t>/ </a:t>
                      </a:r>
                      <a:r>
                        <a:rPr lang="ko-KR" altLang="en-US" sz="1300" u="none" strike="noStrike">
                          <a:effectLst/>
                        </a:rPr>
                        <a:t>한쪽 오픈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흑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갈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POS9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ORG9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청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자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SPARE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회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P24VL2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NEG9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연녹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N24VL2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5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연청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P24VL2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01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(LOADER 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946" y="1690688"/>
            <a:ext cx="437385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6096" y="432967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X270E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4431" y="292489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7431" y="362013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5296" y="362013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4431" y="304800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Y3701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5812" y="401300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X270C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3130" y="4152286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X270D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050" y="292489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Y3706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23050" y="3048001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Y3707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47331" y="3665658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15197" y="3665657"/>
            <a:ext cx="562404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8391" y="4338897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X2709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8391" y="446910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X270A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7430" y="4655715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0948" y="4934700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22294" y="4874634"/>
            <a:ext cx="632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X2708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47951" y="4097816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X2716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5887" y="4206559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X2717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45183" y="4172766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X2718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57276" y="4338897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65212" y="4447640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62831" y="4622079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0767" y="4857822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98919" y="4820861"/>
            <a:ext cx="580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X2712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62539"/>
              </p:ext>
            </p:extLst>
          </p:nvPr>
        </p:nvGraphicFramePr>
        <p:xfrm>
          <a:off x="838200" y="1690686"/>
          <a:ext cx="2665168" cy="4989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5193"/>
                <a:gridCol w="676945"/>
                <a:gridCol w="248375"/>
                <a:gridCol w="639203"/>
                <a:gridCol w="262986"/>
                <a:gridCol w="282466"/>
              </a:tblGrid>
              <a:tr h="72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NAME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CABLE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길이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M)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CONETOR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COLOR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LABEL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FLIPPER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ARM#1-1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16C(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E-CON 3P x 5EA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2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FLIPPER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ARM#1-2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16C(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E-CON 3P x 5EA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X270C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2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FLIPPER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ARM#2-1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16C(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E-CON 3P x 5EA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2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FLIPPER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ARM#2-2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16C(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E-CON 3P x 5EA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X2703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X2704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X2718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N24VL2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2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LOADER FLIPPER</a:t>
                      </a:r>
                      <a:br>
                        <a:rPr lang="en-US" sz="300" u="none" strike="noStrike">
                          <a:effectLst/>
                        </a:rPr>
                      </a:br>
                      <a:r>
                        <a:rPr lang="en-US" sz="300" u="none" strike="noStrike">
                          <a:effectLst/>
                        </a:rPr>
                        <a:t>SOL</a:t>
                      </a:r>
                      <a:endParaRPr lang="en-US" sz="3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24AWG x 10C(</a:t>
                      </a:r>
                      <a:r>
                        <a:rPr lang="ko-KR" altLang="en-US" sz="300" u="none" strike="noStrike">
                          <a:effectLst/>
                        </a:rPr>
                        <a:t>무빙</a:t>
                      </a:r>
                      <a:r>
                        <a:rPr lang="en-US" altLang="ko-KR" sz="300" u="none" strike="noStrike">
                          <a:effectLst/>
                        </a:rPr>
                        <a:t>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ECON 3P x 4EA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한쪽 오픈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갈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Y3700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Y3701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녹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Y3706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청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P24VL2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Y3707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0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>
                          <a:effectLst/>
                        </a:rPr>
                        <a:t>SPARE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  <a:tr h="72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u="none" strike="noStrike" dirty="0">
                          <a:effectLst/>
                        </a:rPr>
                        <a:t>SPARE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50" marR="2350" marT="2350" marB="0" anchor="ctr"/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3736427" y="2857344"/>
            <a:ext cx="1070478" cy="1104241"/>
            <a:chOff x="3846400" y="5657305"/>
            <a:chExt cx="1070478" cy="1104241"/>
          </a:xfrm>
        </p:grpSpPr>
        <p:grpSp>
          <p:nvGrpSpPr>
            <p:cNvPr id="32" name="그룹 31"/>
            <p:cNvGrpSpPr/>
            <p:nvPr/>
          </p:nvGrpSpPr>
          <p:grpSpPr>
            <a:xfrm>
              <a:off x="3846400" y="5657305"/>
              <a:ext cx="930171" cy="1073464"/>
              <a:chOff x="5140432" y="5294102"/>
              <a:chExt cx="930171" cy="107346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432" y="5294102"/>
                <a:ext cx="930171" cy="871755"/>
              </a:xfrm>
              <a:prstGeom prst="rect">
                <a:avLst/>
              </a:prstGeom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5279947" y="6152122"/>
                <a:ext cx="65114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dirty="0"/>
                  <a:t>ECON </a:t>
                </a:r>
                <a:r>
                  <a:rPr lang="en-US" altLang="ko-KR" sz="800" dirty="0" smtClean="0"/>
                  <a:t>3P </a:t>
                </a:r>
                <a:endParaRPr lang="ko-KR" alt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96749" y="6484547"/>
              <a:ext cx="420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x 5</a:t>
              </a:r>
              <a:endParaRPr lang="ko-KR" altLang="en-US" sz="120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643803" y="1742103"/>
            <a:ext cx="1115418" cy="1115241"/>
            <a:chOff x="3574339" y="1742103"/>
            <a:chExt cx="1115418" cy="111524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984" y="1742103"/>
              <a:ext cx="1068773" cy="111524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3574339" y="2518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16 Core</a:t>
              </a:r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795575" y="5689458"/>
            <a:ext cx="930171" cy="1073464"/>
            <a:chOff x="5140432" y="5294102"/>
            <a:chExt cx="930171" cy="107346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432" y="5294102"/>
              <a:ext cx="930171" cy="871755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5279947" y="6152122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/>
                <a:t>ECON 3P </a:t>
              </a:r>
              <a:endParaRPr lang="ko-KR" altLang="en-US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445924" y="6485923"/>
            <a:ext cx="42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4</a:t>
            </a:r>
            <a:endParaRPr lang="ko-KR" altLang="en-US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722119" y="4615994"/>
            <a:ext cx="1496920" cy="1107003"/>
            <a:chOff x="3722119" y="4615994"/>
            <a:chExt cx="1496920" cy="1107003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2119" y="4615994"/>
              <a:ext cx="1496920" cy="1107003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3750577" y="5335515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/>
                <a:t>10 Core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310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케이블 </a:t>
            </a:r>
            <a:r>
              <a:rPr lang="en-US" altLang="ko-KR" dirty="0"/>
              <a:t>(LOADER FLIPPER)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676899" cy="3724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99" y="1690688"/>
            <a:ext cx="2974594" cy="26322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3" y="1690688"/>
            <a:ext cx="2463807" cy="2311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93" y="3973803"/>
            <a:ext cx="4612216" cy="28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89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배선경로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PLC#2)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288" y="1825625"/>
            <a:ext cx="6223424" cy="435133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058383" y="5746703"/>
            <a:ext cx="469505" cy="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06660" y="5652629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522580" y="5701730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50088" y="5848013"/>
            <a:ext cx="1945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FF00"/>
                </a:solidFill>
              </a:rPr>
              <a:t>메인스위치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– 2.2M 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096143" y="5654181"/>
            <a:ext cx="65287" cy="925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9613" y="5601792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74428" y="5394582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23425" y="5746705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161430" y="5654181"/>
            <a:ext cx="588658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750088" y="5675081"/>
            <a:ext cx="0" cy="11206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356" y="1342188"/>
            <a:ext cx="3412760" cy="27845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85512" y="3764736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605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287966" y="3689326"/>
            <a:ext cx="114194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287966" y="1909032"/>
            <a:ext cx="1671274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959240" y="1909032"/>
            <a:ext cx="0" cy="30887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8287966" y="1909032"/>
            <a:ext cx="28582" cy="181666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43567" y="2687274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700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21794" y="1676750"/>
            <a:ext cx="4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780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929514" y="1956698"/>
            <a:ext cx="44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80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9412343" y="3646234"/>
            <a:ext cx="74048" cy="7404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277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0460" y="368076"/>
            <a:ext cx="10515600" cy="1325563"/>
          </a:xfrm>
        </p:spPr>
        <p:txBody>
          <a:bodyPr/>
          <a:lstStyle/>
          <a:p>
            <a:r>
              <a:rPr lang="ko-KR" altLang="en-US" dirty="0" err="1"/>
              <a:t>하네스</a:t>
            </a:r>
            <a:r>
              <a:rPr lang="ko-KR" altLang="en-US" dirty="0"/>
              <a:t> </a:t>
            </a:r>
            <a:r>
              <a:rPr lang="ko-KR" altLang="en-US" dirty="0" smtClean="0"/>
              <a:t>케이블 </a:t>
            </a:r>
            <a:r>
              <a:rPr lang="en-US" altLang="ko-KR" dirty="0" smtClean="0"/>
              <a:t>(</a:t>
            </a:r>
            <a:r>
              <a:rPr lang="ko-KR" altLang="en-US" dirty="0"/>
              <a:t>메인 스위치 </a:t>
            </a:r>
            <a:r>
              <a:rPr lang="en-US" altLang="ko-KR" dirty="0"/>
              <a:t>: </a:t>
            </a:r>
            <a:r>
              <a:rPr lang="en-US" altLang="ko-KR" dirty="0" smtClean="0"/>
              <a:t>PLC#2)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79" y="1799259"/>
            <a:ext cx="11590642" cy="3456569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2014025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Y5101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13386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X4101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231686" y="3818081"/>
            <a:ext cx="526321" cy="5581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080416" y="3818081"/>
            <a:ext cx="526321" cy="5581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4689180" y="3826386"/>
            <a:ext cx="517907" cy="54919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488151" y="3826386"/>
            <a:ext cx="515155" cy="5462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278337" y="3818081"/>
            <a:ext cx="524979" cy="55668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876966" y="3818081"/>
            <a:ext cx="526321" cy="5581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042675" y="3826386"/>
            <a:ext cx="517907" cy="54919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23030" y="4001294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X4100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881516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Y5102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880878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X4102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749008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Y5106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748369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X4106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616500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Y5105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615861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X4105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83992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Y5103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483353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X4103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351485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Y5104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350846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X4104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218979" y="4817051"/>
            <a:ext cx="745864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Y5107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18340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X4107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951991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X4109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699823" y="4478278"/>
            <a:ext cx="746502" cy="304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X4108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008866" y="3280144"/>
            <a:ext cx="994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893270" y="3296142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748369" y="3280144"/>
            <a:ext cx="994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96405" y="3272114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J2-2710QY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411651" y="3273485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J2-2710QW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278337" y="3288082"/>
            <a:ext cx="981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J2-2710QB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106496" y="3263704"/>
            <a:ext cx="974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J2-2710QY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3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22816</TotalTime>
  <Words>10906</Words>
  <Application>Microsoft Office PowerPoint</Application>
  <PresentationFormat>와이드스크린</PresentationFormat>
  <Paragraphs>6736</Paragraphs>
  <Slides>148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6" baseType="lpstr">
      <vt:lpstr>dotum</vt:lpstr>
      <vt:lpstr>굴림</vt:lpstr>
      <vt:lpstr>맑은 고딕</vt:lpstr>
      <vt:lpstr>맑은 고딕</vt:lpstr>
      <vt:lpstr>Arial</vt:lpstr>
      <vt:lpstr>Helvetica</vt:lpstr>
      <vt:lpstr>Office 테마</vt:lpstr>
      <vt:lpstr>워크시트</vt:lpstr>
      <vt:lpstr>SSR InLine 배선</vt:lpstr>
      <vt:lpstr>전선 종류</vt:lpstr>
      <vt:lpstr>전선 종류</vt:lpstr>
      <vt:lpstr>전선 종류</vt:lpstr>
      <vt:lpstr>전선의 구성</vt:lpstr>
      <vt:lpstr>전선의 구성</vt:lpstr>
      <vt:lpstr>전선의 구분</vt:lpstr>
      <vt:lpstr>배선 색상 색깔 순서</vt:lpstr>
      <vt:lpstr>전선 부하</vt:lpstr>
      <vt:lpstr>AWG(American Wire Gauge)</vt:lpstr>
      <vt:lpstr>전선 굵기</vt:lpstr>
      <vt:lpstr>Cable Connector</vt:lpstr>
      <vt:lpstr>하네스관련 문서</vt:lpstr>
      <vt:lpstr>SSR InLine 구성 Frame</vt:lpstr>
      <vt:lpstr>SSR InLine 파트 명칭별 범위</vt:lpstr>
      <vt:lpstr>전장박스</vt:lpstr>
      <vt:lpstr>Loader 전장부 Devices</vt:lpstr>
      <vt:lpstr>Unloader 전장부 Devices</vt:lpstr>
      <vt:lpstr>SSR InLine PCB 이송부 명칭</vt:lpstr>
      <vt:lpstr>이송부 : FOUP DOOR DETACH</vt:lpstr>
      <vt:lpstr>이송부 : Index Robot</vt:lpstr>
      <vt:lpstr>이송부 : PCB FLIPPER</vt:lpstr>
      <vt:lpstr>이송부 : TABLE TRANSFER</vt:lpstr>
      <vt:lpstr>이송부 : FLIP TRANSFER</vt:lpstr>
      <vt:lpstr>Frame 분리</vt:lpstr>
      <vt:lpstr>배선을 위한 설비 길이 [mm]</vt:lpstr>
      <vt:lpstr>배선을 위한 설비 길이 [mm]</vt:lpstr>
      <vt:lpstr>배선을 위한 설비 길이 [mm]</vt:lpstr>
      <vt:lpstr>배선을 위한 설비 길이 [mm]</vt:lpstr>
      <vt:lpstr>PLC#1 : 디바이스 위치</vt:lpstr>
      <vt:lpstr>PLC#1 : 디바이스 위치</vt:lpstr>
      <vt:lpstr>PLC#2 : 디바이스 위치</vt:lpstr>
      <vt:lpstr>PLC#2 : 디바이스 위치</vt:lpstr>
      <vt:lpstr>배선경로(Duct 경로)</vt:lpstr>
      <vt:lpstr>배선경로(PLC별 경로)</vt:lpstr>
      <vt:lpstr>배선경로 (대차감지센서/광전센서)</vt:lpstr>
      <vt:lpstr>하네스 케이블 (광전센서 DMG-HB1)</vt:lpstr>
      <vt:lpstr>하네스 케이블 (대차감지센서)</vt:lpstr>
      <vt:lpstr>IO LINK</vt:lpstr>
      <vt:lpstr>배선경로 (컨베이어 스위치)</vt:lpstr>
      <vt:lpstr>하네스 케이블(컨베이어 스위치)</vt:lpstr>
      <vt:lpstr>하네스 케이블(컨베이어 스위치)</vt:lpstr>
      <vt:lpstr>하네스 케이블 (경광등)</vt:lpstr>
      <vt:lpstr>하네스 케이블 (라이트커튼)</vt:lpstr>
      <vt:lpstr>배선경로 (메인 스위치 : PLC#1)</vt:lpstr>
      <vt:lpstr>하네스 케이블 (메인 스위치 : PLC#1)</vt:lpstr>
      <vt:lpstr>하네스 케이블 (메인 스위치 : PLC#1)</vt:lpstr>
      <vt:lpstr>하네스 케이블 (메인 스위치 : PLC#1)</vt:lpstr>
      <vt:lpstr>하네스 케이블 (메인 스위치 : PLC#1)</vt:lpstr>
      <vt:lpstr>하네스 케이블 (컨베이어 램프)</vt:lpstr>
      <vt:lpstr>하네스 케이블 (컨베이어 램프)</vt:lpstr>
      <vt:lpstr>배선경로 (컨베이어)</vt:lpstr>
      <vt:lpstr>하네스 케이블 (컨베이어-RFID)</vt:lpstr>
      <vt:lpstr>하네스 케이블 (컨베이어)</vt:lpstr>
      <vt:lpstr>하네스 케이블 (컨베이어)</vt:lpstr>
      <vt:lpstr>하네스 케이블 (컨베이어)</vt:lpstr>
      <vt:lpstr>하네스 케이블 (컨베이어-Sol)</vt:lpstr>
      <vt:lpstr>하네스 케이블 (Geared Induction Motor)</vt:lpstr>
      <vt:lpstr>배선경로 (FOUP DOOR DETACH)</vt:lpstr>
      <vt:lpstr>하네스 케이블 (FOUP DOOR DETACH)</vt:lpstr>
      <vt:lpstr>배선경로 (FOUP DOOR DETACH)</vt:lpstr>
      <vt:lpstr>하네스 케이블 (FOUP DOOR DETACH)</vt:lpstr>
      <vt:lpstr>하네스 케이블 (FOUP DOOR DETACH)</vt:lpstr>
      <vt:lpstr>하네스 케이블 (FOUP DOOR DETACH)</vt:lpstr>
      <vt:lpstr>하네스 케이블 (FOUP DOOR DETACH)</vt:lpstr>
      <vt:lpstr>하네스 케이블 (FOUP DOOR DETACH)</vt:lpstr>
      <vt:lpstr>하네스 케이블 (FOUP DOOR DETACH)</vt:lpstr>
      <vt:lpstr>배선경로 (DM리더)</vt:lpstr>
      <vt:lpstr>DM리더(COGNEX-DataMen290)</vt:lpstr>
      <vt:lpstr>배선경로 (핸드터치)</vt:lpstr>
      <vt:lpstr>하네스 케이블 (핸드터치)</vt:lpstr>
      <vt:lpstr>하네스 케이블 (GP4000H)</vt:lpstr>
      <vt:lpstr>배선경로 (Main Air)</vt:lpstr>
      <vt:lpstr>하네스 케이블 (Main Air)</vt:lpstr>
      <vt:lpstr>하네스 케이블 (Main Air)</vt:lpstr>
      <vt:lpstr>배선경로 (EFEM-좌/우)</vt:lpstr>
      <vt:lpstr>하네스 케이블 (EFEM-좌/우)</vt:lpstr>
      <vt:lpstr>GS-71N5</vt:lpstr>
      <vt:lpstr>배선경로 (Loader 전장부)</vt:lpstr>
      <vt:lpstr>하네스 케이블 (Loader 전장부)</vt:lpstr>
      <vt:lpstr>배선경로 (Index 제품)</vt:lpstr>
      <vt:lpstr>하네스 케이블 (Loader Index)</vt:lpstr>
      <vt:lpstr>하네스 케이블 (Loader Index Sensor#1)</vt:lpstr>
      <vt:lpstr>하네스 케이블 (Loader Index Sensor#1)</vt:lpstr>
      <vt:lpstr>하네스 케이블 (Loader Index Sensor#2)</vt:lpstr>
      <vt:lpstr>하네스 케이블 (Loader Index Sensor#2)</vt:lpstr>
      <vt:lpstr>하네스 케이블 (Loader Index Sensor#2)</vt:lpstr>
      <vt:lpstr>배선경로 (Loader Index Inner Cover)</vt:lpstr>
      <vt:lpstr>하네스 케이블 (Loader Index Inner Cover)</vt:lpstr>
      <vt:lpstr>하네스 케이블 (Loader Index Inner Cover)</vt:lpstr>
      <vt:lpstr>하네스 케이블 (Loader Index Inner Cover)</vt:lpstr>
      <vt:lpstr>하네스 케이블 (IONIZER)</vt:lpstr>
      <vt:lpstr>하네스 케이블 (IONIZER)</vt:lpstr>
      <vt:lpstr>배선경로 (LOADER FLIPPER)</vt:lpstr>
      <vt:lpstr>하네스 케이블 (LOADER FLIPPER)</vt:lpstr>
      <vt:lpstr>하네스 케이블 (LOADER FLIPPER)</vt:lpstr>
      <vt:lpstr>하네스 케이블 (LOADER FLIPPER)</vt:lpstr>
      <vt:lpstr>배선경로 (메인 스위치 : PLC#2)</vt:lpstr>
      <vt:lpstr>하네스 케이블 (메인 스위치 : PLC#2)</vt:lpstr>
      <vt:lpstr>하네스 케이블 (메인 스위치 : PLC#2)</vt:lpstr>
      <vt:lpstr>하네스 케이블 (메인 스위치 : PLC#2)</vt:lpstr>
      <vt:lpstr>하네스 케이블 (메인 스위치 : PLC#2)</vt:lpstr>
      <vt:lpstr>하네스 케이블 (메인 스위치 : PLC#2)</vt:lpstr>
      <vt:lpstr>배선경로 (Transfer: Table Frame)</vt:lpstr>
      <vt:lpstr>하네스 케이블 (Transfer: Table Frame)</vt:lpstr>
      <vt:lpstr>GS-71N5</vt:lpstr>
      <vt:lpstr>배선경로 (Down Table Vacuum)</vt:lpstr>
      <vt:lpstr>하네스 케이블 (Transfer: Table Vacuum)</vt:lpstr>
      <vt:lpstr>하네스 케이블 (Transfer: Table Vacuum)</vt:lpstr>
      <vt:lpstr>배선경로 (Transfer: General)</vt:lpstr>
      <vt:lpstr>하네스 케이블 (Transfer: General)</vt:lpstr>
      <vt:lpstr>하네스 케이블(Transfer: General)</vt:lpstr>
      <vt:lpstr>배선경로 (Transfer: Cross Table)</vt:lpstr>
      <vt:lpstr>하네스 케이블 (Transfer: Cross Table)</vt:lpstr>
      <vt:lpstr>하네스 케이블 (Transfer: Cross Table)</vt:lpstr>
      <vt:lpstr>하네스 케이블 (Transfer)</vt:lpstr>
      <vt:lpstr>배선경로 (Transfer: Frame)</vt:lpstr>
      <vt:lpstr>하네스 케이블 (Transfer: Frame)</vt:lpstr>
      <vt:lpstr>GS-71N5</vt:lpstr>
      <vt:lpstr>배선경로 (Transfer: Flipper)</vt:lpstr>
      <vt:lpstr>하네스 케이블 (Transfer: Flipper)</vt:lpstr>
      <vt:lpstr>하네스 케이블 (Transfer: Flipper)</vt:lpstr>
      <vt:lpstr>하네스 케이블 (Transfer: Flipper)</vt:lpstr>
      <vt:lpstr>하네스 케이블 (Transfer: Flipper)</vt:lpstr>
      <vt:lpstr>하네스 케이블 (Transfer: Flipper)</vt:lpstr>
      <vt:lpstr>하네스 케이블 (Loader Index Sensor#2)</vt:lpstr>
      <vt:lpstr>배선경로 (PNP Handler)</vt:lpstr>
      <vt:lpstr>하네스 케이블 (PNP Handler)</vt:lpstr>
      <vt:lpstr>하네스 케이블 (PNP Handler Local)</vt:lpstr>
      <vt:lpstr>하네스 케이블 (PNP Handler Box)</vt:lpstr>
      <vt:lpstr>하네스 케이블 (PNP Handler)</vt:lpstr>
      <vt:lpstr>배선경로 (HEPA FILTER)</vt:lpstr>
      <vt:lpstr>하네스 케이블 (HEPA FILTER)</vt:lpstr>
      <vt:lpstr>IO List (PLC-1, INPUT)</vt:lpstr>
      <vt:lpstr>IO List (PLC-1, INPUT)</vt:lpstr>
      <vt:lpstr>IO List (PLC-1, INPUT)</vt:lpstr>
      <vt:lpstr>IO List (PLC-1, OUTPUT)</vt:lpstr>
      <vt:lpstr>IO List (PLC-1, OUTPUT)</vt:lpstr>
      <vt:lpstr>IO List (PLC-1, OUTPUT)</vt:lpstr>
      <vt:lpstr>IO List (PLC-2, INPUT)</vt:lpstr>
      <vt:lpstr>IO List (PLC-2, INPUT)</vt:lpstr>
      <vt:lpstr>IO List (PLC-2, OUTPUT)</vt:lpstr>
      <vt:lpstr>IO List (PLC-2, OUTPUT)</vt:lpstr>
      <vt:lpstr>숙제</vt:lpstr>
      <vt:lpstr>엑셀자료</vt:lpstr>
      <vt:lpstr>배선경로 ()</vt:lpstr>
      <vt:lpstr>하네스 케이블 ()</vt:lpstr>
      <vt:lpstr>엑셀자료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624</cp:revision>
  <cp:lastPrinted>2025-07-01T04:57:20Z</cp:lastPrinted>
  <dcterms:created xsi:type="dcterms:W3CDTF">2025-06-26T05:40:48Z</dcterms:created>
  <dcterms:modified xsi:type="dcterms:W3CDTF">2025-07-28T07:26:33Z</dcterms:modified>
</cp:coreProperties>
</file>